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61" r:id="rId2"/>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8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8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8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86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2754"/>
    <a:srgbClr val="2166FF"/>
    <a:srgbClr val="D74520"/>
    <a:srgbClr val="5771A1"/>
    <a:srgbClr val="DE622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00" autoAdjust="0"/>
    <p:restoredTop sz="93837" autoAdjust="0"/>
  </p:normalViewPr>
  <p:slideViewPr>
    <p:cSldViewPr snapToObjects="1">
      <p:cViewPr>
        <p:scale>
          <a:sx n="20" d="100"/>
          <a:sy n="20" d="100"/>
        </p:scale>
        <p:origin x="948" y="-1302"/>
      </p:cViewPr>
      <p:guideLst>
        <p:guide orient="horz" pos="10368"/>
        <p:guide pos="1382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defRPr>
            </a:lvl1pPr>
          </a:lstStyle>
          <a:p>
            <a:pPr>
              <a:defRPr/>
            </a:pPr>
            <a:fld id="{3E645C15-BC93-A44A-A06A-B4B04C4ED5F7}" type="datetime1">
              <a:rPr lang="en-US"/>
              <a:pPr>
                <a:defRPr/>
              </a:pPr>
              <a:t>4/8/2020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charset="0"/>
              </a:defRPr>
            </a:lvl1pPr>
          </a:lstStyle>
          <a:p>
            <a:pPr>
              <a:defRPr/>
            </a:pPr>
            <a:fld id="{E72FF227-20E3-6C4F-8C56-249F9EE6D58F}" type="slidenum">
              <a:rPr lang="en-US"/>
              <a:pPr>
                <a:defRPr/>
              </a:pPr>
              <a:t>‹#›</a:t>
            </a:fld>
            <a:endParaRPr lang="en-US"/>
          </a:p>
        </p:txBody>
      </p:sp>
    </p:spTree>
    <p:extLst>
      <p:ext uri="{BB962C8B-B14F-4D97-AF65-F5344CB8AC3E}">
        <p14:creationId xmlns:p14="http://schemas.microsoft.com/office/powerpoint/2010/main" val="29726231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72FF227-20E3-6C4F-8C56-249F9EE6D58F}" type="slidenum">
              <a:rPr lang="en-US" smtClean="0"/>
              <a:pPr>
                <a:defRPr/>
              </a:pPr>
              <a:t>1</a:t>
            </a:fld>
            <a:endParaRPr lang="en-US"/>
          </a:p>
        </p:txBody>
      </p:sp>
    </p:spTree>
    <p:extLst>
      <p:ext uri="{BB962C8B-B14F-4D97-AF65-F5344CB8AC3E}">
        <p14:creationId xmlns:p14="http://schemas.microsoft.com/office/powerpoint/2010/main" val="1435111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57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90E7CA6F-884E-634E-A75A-572F483F8848}" type="datetime1">
              <a:rPr lang="en-US"/>
              <a:pPr>
                <a:defRPr/>
              </a:pPr>
              <a:t>4/8/2020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8C23B04B-B7F2-FF4D-8077-EF3B1F9C6BAE}" type="slidenum">
              <a:rPr lang="en-US"/>
              <a:pPr>
                <a:defRPr/>
              </a:pPr>
              <a:t>‹#›</a:t>
            </a:fld>
            <a:endParaRPr lang="en-US"/>
          </a:p>
        </p:txBody>
      </p:sp>
    </p:spTree>
    <p:extLst>
      <p:ext uri="{BB962C8B-B14F-4D97-AF65-F5344CB8AC3E}">
        <p14:creationId xmlns:p14="http://schemas.microsoft.com/office/powerpoint/2010/main" val="408811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1B9D8FB5-0612-A746-80CF-DDCC9E0BE654}" type="datetime1">
              <a:rPr lang="en-US"/>
              <a:pPr>
                <a:defRPr/>
              </a:pPr>
              <a:t>4/8/2020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7C0733A-467B-FA4F-A4AA-CB0DB15665B4}" type="slidenum">
              <a:rPr lang="en-US"/>
              <a:pPr>
                <a:defRPr/>
              </a:pPr>
              <a:t>‹#›</a:t>
            </a:fld>
            <a:endParaRPr lang="en-US"/>
          </a:p>
        </p:txBody>
      </p:sp>
    </p:spTree>
    <p:extLst>
      <p:ext uri="{BB962C8B-B14F-4D97-AF65-F5344CB8AC3E}">
        <p14:creationId xmlns:p14="http://schemas.microsoft.com/office/powerpoint/2010/main" val="2257549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81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DE4A1045-DEEA-8946-B37B-F877AEF129FC}" type="datetime1">
              <a:rPr lang="en-US"/>
              <a:pPr>
                <a:defRPr/>
              </a:pPr>
              <a:t>4/8/2020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579A86B2-360D-E24E-B447-F98F32436CC1}" type="slidenum">
              <a:rPr lang="en-US"/>
              <a:pPr>
                <a:defRPr/>
              </a:pPr>
              <a:t>‹#›</a:t>
            </a:fld>
            <a:endParaRPr lang="en-US"/>
          </a:p>
        </p:txBody>
      </p:sp>
    </p:spTree>
    <p:extLst>
      <p:ext uri="{BB962C8B-B14F-4D97-AF65-F5344CB8AC3E}">
        <p14:creationId xmlns:p14="http://schemas.microsoft.com/office/powerpoint/2010/main" val="136236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85F8FCF0-B109-4E41-830D-87865EE91AB8}" type="datetime1">
              <a:rPr lang="en-US"/>
              <a:pPr>
                <a:defRPr/>
              </a:pPr>
              <a:t>4/8/2020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32BA0FE9-D76A-B441-9EDF-101CA9A46B59}" type="slidenum">
              <a:rPr lang="en-US"/>
              <a:pPr>
                <a:defRPr/>
              </a:pPr>
              <a:t>‹#›</a:t>
            </a:fld>
            <a:endParaRPr lang="en-US"/>
          </a:p>
        </p:txBody>
      </p:sp>
    </p:spTree>
    <p:extLst>
      <p:ext uri="{BB962C8B-B14F-4D97-AF65-F5344CB8AC3E}">
        <p14:creationId xmlns:p14="http://schemas.microsoft.com/office/powerpoint/2010/main" val="2622211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E7C552A1-6EB6-214B-B59F-414060EFC9BA}" type="datetime1">
              <a:rPr lang="en-US"/>
              <a:pPr>
                <a:defRPr/>
              </a:pPr>
              <a:t>4/8/2020</a:t>
            </a:fld>
            <a:endParaRPr 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B58AD041-EDB0-4D41-9E5B-79FB902190D4}" type="slidenum">
              <a:rPr lang="en-US"/>
              <a:pPr>
                <a:defRPr/>
              </a:pPr>
              <a:t>‹#›</a:t>
            </a:fld>
            <a:endParaRPr lang="en-US"/>
          </a:p>
        </p:txBody>
      </p:sp>
    </p:spTree>
    <p:extLst>
      <p:ext uri="{BB962C8B-B14F-4D97-AF65-F5344CB8AC3E}">
        <p14:creationId xmlns:p14="http://schemas.microsoft.com/office/powerpoint/2010/main" val="249059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4122401C-AAEC-224B-B0FC-7E890D4BAFD9}" type="datetime1">
              <a:rPr lang="en-US"/>
              <a:pPr>
                <a:defRPr/>
              </a:pPr>
              <a:t>4/8/2020</a:t>
            </a:fld>
            <a:endParaRPr 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26EED259-E526-8742-8A7F-7FDFE05072F7}" type="slidenum">
              <a:rPr lang="en-US"/>
              <a:pPr>
                <a:defRPr/>
              </a:pPr>
              <a:t>‹#›</a:t>
            </a:fld>
            <a:endParaRPr lang="en-US"/>
          </a:p>
        </p:txBody>
      </p:sp>
    </p:spTree>
    <p:extLst>
      <p:ext uri="{BB962C8B-B14F-4D97-AF65-F5344CB8AC3E}">
        <p14:creationId xmlns:p14="http://schemas.microsoft.com/office/powerpoint/2010/main" val="1510159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556E7D08-D5EF-6242-865A-CE48CC4D2D04}" type="datetime1">
              <a:rPr lang="en-US"/>
              <a:pPr>
                <a:defRPr/>
              </a:pPr>
              <a:t>4/8/2020</a:t>
            </a:fld>
            <a:endParaRPr 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793F65F-BDD2-7143-9DB4-7F6E1DC01511}" type="slidenum">
              <a:rPr lang="en-US"/>
              <a:pPr>
                <a:defRPr/>
              </a:pPr>
              <a:t>‹#›</a:t>
            </a:fld>
            <a:endParaRPr lang="en-US"/>
          </a:p>
        </p:txBody>
      </p:sp>
    </p:spTree>
    <p:extLst>
      <p:ext uri="{BB962C8B-B14F-4D97-AF65-F5344CB8AC3E}">
        <p14:creationId xmlns:p14="http://schemas.microsoft.com/office/powerpoint/2010/main" val="27017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0B1F0F8D-0D4A-614C-B06A-DCF9395ADB14}" type="datetime1">
              <a:rPr lang="en-US"/>
              <a:pPr>
                <a:defRPr/>
              </a:pPr>
              <a:t>4/8/2020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EF3A24D-1705-F04C-93FD-1C69EE75A36A}" type="slidenum">
              <a:rPr lang="en-US"/>
              <a:pPr>
                <a:defRPr/>
              </a:pPr>
              <a:t>‹#›</a:t>
            </a:fld>
            <a:endParaRPr lang="en-US"/>
          </a:p>
        </p:txBody>
      </p:sp>
    </p:spTree>
    <p:extLst>
      <p:ext uri="{BB962C8B-B14F-4D97-AF65-F5344CB8AC3E}">
        <p14:creationId xmlns:p14="http://schemas.microsoft.com/office/powerpoint/2010/main" val="429434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r>
              <a:rPr lang="en-US" noProof="0"/>
              <a:t>Click icon to add picture</a:t>
            </a:r>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FE30288A-D7A5-0941-93D1-D21B196E9A39}" type="datetime1">
              <a:rPr lang="en-US"/>
              <a:pPr>
                <a:defRPr/>
              </a:pPr>
              <a:t>4/8/2020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C608315-0CFA-A846-8E58-42DE526B4491}" type="slidenum">
              <a:rPr lang="en-US"/>
              <a:pPr>
                <a:defRPr/>
              </a:pPr>
              <a:t>‹#›</a:t>
            </a:fld>
            <a:endParaRPr lang="en-US"/>
          </a:p>
        </p:txBody>
      </p:sp>
    </p:spTree>
    <p:extLst>
      <p:ext uri="{BB962C8B-B14F-4D97-AF65-F5344CB8AC3E}">
        <p14:creationId xmlns:p14="http://schemas.microsoft.com/office/powerpoint/2010/main" val="24156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ctr" defTabSz="2193925" rtl="0" eaLnBrk="1" fontAlgn="base" hangingPunct="1">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1" fontAlgn="base" hangingPunct="1">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1" fontAlgn="base" hangingPunct="1">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1" fontAlgn="base" hangingPunct="1">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learn.adafruit.com/" TargetMode="External"/><Relationship Id="rId13" Type="http://schemas.openxmlformats.org/officeDocument/2006/relationships/image" Target="../media/image4.png"/><Relationship Id="rId18" Type="http://schemas.openxmlformats.org/officeDocument/2006/relationships/image" Target="../media/image9.png"/><Relationship Id="rId26" Type="http://schemas.openxmlformats.org/officeDocument/2006/relationships/image" Target="../media/image17.JPG"/><Relationship Id="rId3" Type="http://schemas.openxmlformats.org/officeDocument/2006/relationships/hyperlink" Target="https://ca.parkindigo.com/en" TargetMode="External"/><Relationship Id="rId21" Type="http://schemas.openxmlformats.org/officeDocument/2006/relationships/image" Target="../media/image12.png"/><Relationship Id="rId7" Type="http://schemas.openxmlformats.org/officeDocument/2006/relationships/hyperlink" Target="https://www.thingiverse.com/thing:3814678" TargetMode="External"/><Relationship Id="rId12" Type="http://schemas.openxmlformats.org/officeDocument/2006/relationships/image" Target="../media/image3.png"/><Relationship Id="rId17" Type="http://schemas.openxmlformats.org/officeDocument/2006/relationships/image" Target="../media/image8.png"/><Relationship Id="rId25"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7.png"/><Relationship Id="rId20" Type="http://schemas.openxmlformats.org/officeDocument/2006/relationships/image" Target="../media/image11.png"/><Relationship Id="rId29" Type="http://schemas.openxmlformats.org/officeDocument/2006/relationships/image" Target="../media/image20.jpg"/><Relationship Id="rId1" Type="http://schemas.openxmlformats.org/officeDocument/2006/relationships/slideLayout" Target="../slideLayouts/slideLayout1.xml"/><Relationship Id="rId6" Type="http://schemas.openxmlformats.org/officeDocument/2006/relationships/hyperlink" Target="http://humber.ca/brand/logo-artwork" TargetMode="External"/><Relationship Id="rId11" Type="http://schemas.openxmlformats.org/officeDocument/2006/relationships/image" Target="../media/image2.png"/><Relationship Id="rId24" Type="http://schemas.openxmlformats.org/officeDocument/2006/relationships/image" Target="../media/image15.png"/><Relationship Id="rId5" Type="http://schemas.openxmlformats.org/officeDocument/2006/relationships/hyperlink" Target="https://www.easypark.ca/products-services/mobile-parking-app" TargetMode="External"/><Relationship Id="rId15" Type="http://schemas.openxmlformats.org/officeDocument/2006/relationships/image" Target="../media/image6.png"/><Relationship Id="rId23" Type="http://schemas.openxmlformats.org/officeDocument/2006/relationships/image" Target="../media/image14.png"/><Relationship Id="rId28" Type="http://schemas.openxmlformats.org/officeDocument/2006/relationships/image" Target="../media/image19.jpg"/><Relationship Id="rId10" Type="http://schemas.openxmlformats.org/officeDocument/2006/relationships/image" Target="../media/image1.png"/><Relationship Id="rId19" Type="http://schemas.openxmlformats.org/officeDocument/2006/relationships/image" Target="../media/image10.png"/><Relationship Id="rId4" Type="http://schemas.openxmlformats.org/officeDocument/2006/relationships/hyperlink" Target="https://www.bestparking.com/" TargetMode="External"/><Relationship Id="rId9" Type="http://schemas.openxmlformats.org/officeDocument/2006/relationships/hyperlink" Target="mailto:mike@parkingboxx.com" TargetMode="External"/><Relationship Id="rId14" Type="http://schemas.openxmlformats.org/officeDocument/2006/relationships/image" Target="../media/image5.png"/><Relationship Id="rId22" Type="http://schemas.openxmlformats.org/officeDocument/2006/relationships/image" Target="../media/image13.png"/><Relationship Id="rId27" Type="http://schemas.openxmlformats.org/officeDocument/2006/relationships/image" Target="../media/image18.jpg"/><Relationship Id="rId30"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5"/>
          <p:cNvSpPr>
            <a:spLocks noChangeArrowheads="1"/>
          </p:cNvSpPr>
          <p:nvPr/>
        </p:nvSpPr>
        <p:spPr bwMode="auto">
          <a:xfrm>
            <a:off x="1143000" y="2163763"/>
            <a:ext cx="41605200" cy="1354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243" tIns="45614" rIns="91243" bIns="45614">
            <a:spAutoFit/>
          </a:bodyPr>
          <a:lstStyle/>
          <a:p>
            <a:pPr>
              <a:spcBef>
                <a:spcPct val="50000"/>
              </a:spcBef>
            </a:pPr>
            <a:r>
              <a:rPr lang="en-US" sz="5000" b="1" dirty="0">
                <a:latin typeface="Georgia" charset="0"/>
                <a:cs typeface="Georgia" charset="0"/>
              </a:rPr>
              <a:t>Group Member Names: Elias Sabbagh, George </a:t>
            </a:r>
            <a:r>
              <a:rPr lang="en-US" sz="5000" b="1" dirty="0" err="1">
                <a:latin typeface="Georgia" charset="0"/>
                <a:cs typeface="Georgia" charset="0"/>
              </a:rPr>
              <a:t>Alexandris</a:t>
            </a:r>
            <a:r>
              <a:rPr lang="en-US" sz="5000" b="1" dirty="0">
                <a:latin typeface="Georgia" charset="0"/>
                <a:cs typeface="Georgia" charset="0"/>
              </a:rPr>
              <a:t>, Vikas Sharma</a:t>
            </a:r>
            <a:br>
              <a:rPr lang="en-US" sz="4800" b="1" dirty="0">
                <a:latin typeface="Georgia" charset="0"/>
                <a:cs typeface="Georgia" charset="0"/>
              </a:rPr>
            </a:br>
            <a:r>
              <a:rPr lang="en-US" sz="3200" b="1" dirty="0">
                <a:latin typeface="Georgia" charset="0"/>
                <a:cs typeface="Georgia" charset="0"/>
              </a:rPr>
              <a:t>Department of Applied Technology, Computer Engineering Technology, Humber College Institute Of Technology &amp; Advanced Learning</a:t>
            </a:r>
          </a:p>
        </p:txBody>
      </p:sp>
      <p:sp>
        <p:nvSpPr>
          <p:cNvPr id="14338" name="TextBox 91"/>
          <p:cNvSpPr txBox="1">
            <a:spLocks noChangeArrowheads="1"/>
          </p:cNvSpPr>
          <p:nvPr/>
        </p:nvSpPr>
        <p:spPr bwMode="auto">
          <a:xfrm>
            <a:off x="1143000" y="609600"/>
            <a:ext cx="41605200" cy="144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8800" dirty="0" err="1">
                <a:solidFill>
                  <a:schemeClr val="tx2"/>
                </a:solidFill>
                <a:latin typeface="Arial Black" charset="0"/>
              </a:rPr>
              <a:t>WatechPark</a:t>
            </a:r>
            <a:r>
              <a:rPr lang="en-US" sz="8800" dirty="0">
                <a:solidFill>
                  <a:schemeClr val="tx2"/>
                </a:solidFill>
                <a:latin typeface="Arial Black" charset="0"/>
              </a:rPr>
              <a:t>: SMART Parking Capstone Project</a:t>
            </a:r>
          </a:p>
        </p:txBody>
      </p:sp>
      <p:sp>
        <p:nvSpPr>
          <p:cNvPr id="14339" name="Rectangle 35"/>
          <p:cNvSpPr>
            <a:spLocks noChangeArrowheads="1"/>
          </p:cNvSpPr>
          <p:nvPr/>
        </p:nvSpPr>
        <p:spPr bwMode="auto">
          <a:xfrm>
            <a:off x="32904111" y="27001005"/>
            <a:ext cx="10561469" cy="515539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effectLst>
                  <a:outerShdw blurRad="38100" dist="38100" dir="2700000" algn="tl">
                    <a:srgbClr val="000000">
                      <a:alpha val="43137"/>
                    </a:srgbClr>
                  </a:outerShdw>
                </a:effectLst>
              </a:rPr>
              <a:t>REFERENCES</a:t>
            </a:r>
            <a:endParaRPr lang="en-GB" sz="4000" b="1" dirty="0">
              <a:solidFill>
                <a:srgbClr val="CC3300"/>
              </a:solidFill>
              <a:effectLst>
                <a:outerShdw blurRad="38100" dist="38100" dir="2700000" algn="tl">
                  <a:srgbClr val="000000">
                    <a:alpha val="43137"/>
                  </a:srgbClr>
                </a:outerShdw>
              </a:effectLst>
            </a:endParaRPr>
          </a:p>
          <a:p>
            <a:endParaRPr lang="en-US" sz="2000" b="1" dirty="0"/>
          </a:p>
          <a:p>
            <a:r>
              <a:rPr lang="en-US" sz="2000" b="1" dirty="0"/>
              <a:t>Park Indigo Canada Inc. (2019). Indigo. Retrieved from </a:t>
            </a:r>
            <a:r>
              <a:rPr lang="en-US" sz="2000" b="1" dirty="0">
                <a:hlinkClick r:id="rId3"/>
              </a:rPr>
              <a:t>https://ca.parkindigo.com/en</a:t>
            </a:r>
            <a:endParaRPr lang="en-US" sz="2000" b="1" dirty="0"/>
          </a:p>
          <a:p>
            <a:r>
              <a:rPr lang="en-US" sz="2000" b="1" dirty="0" err="1"/>
              <a:t>ParkWhiz</a:t>
            </a:r>
            <a:r>
              <a:rPr lang="en-US" sz="2000" b="1" dirty="0"/>
              <a:t>. (2019). Find and Book Parking Anywhere. Retrieved from </a:t>
            </a:r>
            <a:r>
              <a:rPr lang="en-US" sz="2000" b="1" dirty="0">
                <a:hlinkClick r:id="rId4"/>
              </a:rPr>
              <a:t>https://www.bestparking.com/</a:t>
            </a:r>
            <a:endParaRPr lang="en-US" sz="2000" b="1" dirty="0"/>
          </a:p>
          <a:p>
            <a:r>
              <a:rPr lang="en-US" sz="2000" b="1" i="1" dirty="0" err="1"/>
              <a:t>EasyPark</a:t>
            </a:r>
            <a:r>
              <a:rPr lang="en-US" sz="2000" b="1" dirty="0"/>
              <a:t>. (2016). Retrieved from </a:t>
            </a:r>
            <a:r>
              <a:rPr lang="en-US" sz="2000" b="1" dirty="0" err="1"/>
              <a:t>EasyPark</a:t>
            </a:r>
            <a:r>
              <a:rPr lang="en-US" sz="2000" b="1" dirty="0"/>
              <a:t> Mobile Parking App: </a:t>
            </a:r>
            <a:r>
              <a:rPr lang="en-US" sz="2000" b="1" dirty="0">
                <a:hlinkClick r:id="rId5"/>
              </a:rPr>
              <a:t>https://www.easypark.ca/products-services/mobile-parking-app</a:t>
            </a:r>
            <a:endParaRPr lang="en-US" sz="2000" b="1" dirty="0"/>
          </a:p>
          <a:p>
            <a:r>
              <a:rPr lang="en-US" sz="2000" b="1" dirty="0"/>
              <a:t>Humber. (2020). Humber Logo and Sub-Brand Logo Artwork. Retrieved from</a:t>
            </a:r>
          </a:p>
          <a:p>
            <a:r>
              <a:rPr lang="en-US" sz="2000" b="1" dirty="0">
                <a:hlinkClick r:id="rId6"/>
              </a:rPr>
              <a:t>http://humber.ca/brand/logo-artwork</a:t>
            </a:r>
            <a:endParaRPr lang="en-US" sz="2000" b="1" dirty="0"/>
          </a:p>
          <a:p>
            <a:r>
              <a:rPr lang="en-US" sz="2000" b="1" dirty="0" err="1"/>
              <a:t>Thingiverse</a:t>
            </a:r>
            <a:r>
              <a:rPr lang="en-US" sz="2000" b="1" dirty="0"/>
              <a:t>. (2019). SG90 Servo Horn Extender. Retrieved from </a:t>
            </a:r>
            <a:r>
              <a:rPr lang="en-US" sz="2000" b="1" dirty="0">
                <a:hlinkClick r:id="rId7"/>
              </a:rPr>
              <a:t>https://www.thingiverse.com/thing:3814678</a:t>
            </a:r>
            <a:endParaRPr lang="en-US" sz="2000" b="1" dirty="0"/>
          </a:p>
          <a:p>
            <a:r>
              <a:rPr lang="en-US" sz="2000" b="1" dirty="0">
                <a:latin typeface="+mn-lt"/>
              </a:rPr>
              <a:t>Adafruit Industries. (2020). </a:t>
            </a:r>
            <a:r>
              <a:rPr lang="en-US" sz="2000" b="1" dirty="0" err="1">
                <a:latin typeface="+mn-lt"/>
              </a:rPr>
              <a:t>Adafruit</a:t>
            </a:r>
            <a:r>
              <a:rPr lang="en-US" sz="2000" b="1" dirty="0">
                <a:latin typeface="+mn-lt"/>
              </a:rPr>
              <a:t>. Retrieved from</a:t>
            </a:r>
          </a:p>
          <a:p>
            <a:r>
              <a:rPr lang="en-US" sz="2000" b="1" dirty="0">
                <a:latin typeface="+mn-lt"/>
                <a:hlinkClick r:id="rId8" tooltip="https://learn.adafruit.com/"/>
              </a:rPr>
              <a:t>https://learn.adafruit.com/</a:t>
            </a:r>
            <a:endParaRPr lang="en-US" sz="2000" b="1" dirty="0">
              <a:solidFill>
                <a:srgbClr val="052754"/>
              </a:solidFill>
              <a:latin typeface="+mn-lt"/>
            </a:endParaRPr>
          </a:p>
          <a:p>
            <a:endParaRPr lang="en-US" sz="2000" b="1" dirty="0"/>
          </a:p>
          <a:p>
            <a:endParaRPr lang="en-US" sz="2000" b="1" dirty="0"/>
          </a:p>
          <a:p>
            <a:endParaRPr lang="en-US" sz="3200" dirty="0">
              <a:solidFill>
                <a:schemeClr val="accent1">
                  <a:lumMod val="90000"/>
                  <a:lumOff val="10000"/>
                </a:schemeClr>
              </a:solidFill>
              <a:effectLst>
                <a:outerShdw blurRad="38100" dist="38100" dir="2700000" algn="tl">
                  <a:srgbClr val="000000">
                    <a:alpha val="43137"/>
                  </a:srgbClr>
                </a:outerShdw>
              </a:effectLst>
            </a:endParaRPr>
          </a:p>
        </p:txBody>
      </p:sp>
      <p:sp>
        <p:nvSpPr>
          <p:cNvPr id="14340" name="Rectangle 33"/>
          <p:cNvSpPr>
            <a:spLocks noChangeArrowheads="1"/>
          </p:cNvSpPr>
          <p:nvPr/>
        </p:nvSpPr>
        <p:spPr bwMode="auto">
          <a:xfrm>
            <a:off x="381000" y="19516741"/>
            <a:ext cx="10591800" cy="1263965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ts val="0"/>
              </a:spcBef>
            </a:pPr>
            <a:r>
              <a:rPr lang="en-GB" sz="4000" b="1" u="sng" dirty="0">
                <a:solidFill>
                  <a:schemeClr val="tx2"/>
                </a:solidFill>
                <a:effectLst>
                  <a:outerShdw blurRad="38100" dist="38100" dir="2700000" algn="tl">
                    <a:srgbClr val="000000">
                      <a:alpha val="43137"/>
                    </a:srgbClr>
                  </a:outerShdw>
                </a:effectLst>
              </a:rPr>
              <a:t>REQUIRED RESOURCES/TOOLS</a:t>
            </a:r>
          </a:p>
          <a:p>
            <a:pPr>
              <a:spcBef>
                <a:spcPts val="0"/>
              </a:spcBef>
            </a:pPr>
            <a:endParaRPr lang="en-US" sz="2400" b="1" dirty="0">
              <a:solidFill>
                <a:srgbClr val="052754"/>
              </a:solidFill>
              <a:effectLst>
                <a:outerShdw blurRad="38100" dist="38100" dir="2700000" algn="tl">
                  <a:srgbClr val="000000">
                    <a:alpha val="43137"/>
                  </a:srgbClr>
                </a:outerShdw>
              </a:effectLst>
            </a:endParaRPr>
          </a:p>
          <a:p>
            <a:pPr>
              <a:spcBef>
                <a:spcPts val="0"/>
              </a:spcBef>
            </a:pPr>
            <a:r>
              <a:rPr lang="en-US" sz="2400" b="1" dirty="0">
                <a:solidFill>
                  <a:srgbClr val="052754"/>
                </a:solidFill>
                <a:effectLst>
                  <a:outerShdw blurRad="38100" dist="38100" dir="2700000" algn="tl">
                    <a:srgbClr val="000000">
                      <a:alpha val="43137"/>
                    </a:srgbClr>
                  </a:outerShdw>
                </a:effectLst>
              </a:rPr>
              <a:t>Parts:</a:t>
            </a:r>
          </a:p>
          <a:p>
            <a:pPr marL="342900" indent="-342900">
              <a:spcBef>
                <a:spcPts val="0"/>
              </a:spcBef>
              <a:buFont typeface="Wingdings" panose="05000000000000000000" pitchFamily="2" charset="2"/>
              <a:buChar char="v"/>
            </a:pPr>
            <a:r>
              <a:rPr lang="en-US" sz="2200" b="1" dirty="0">
                <a:effectLst>
                  <a:outerShdw blurRad="38100" dist="38100" dir="2700000" algn="tl">
                    <a:srgbClr val="000000">
                      <a:alpha val="43137"/>
                    </a:srgbClr>
                  </a:outerShdw>
                </a:effectLst>
              </a:rPr>
              <a:t> </a:t>
            </a:r>
            <a:r>
              <a:rPr lang="en-US" sz="2000" b="1" dirty="0"/>
              <a:t>VCNL4010 Proximity Sensor</a:t>
            </a:r>
          </a:p>
          <a:p>
            <a:pPr marL="342900" indent="-342900">
              <a:spcBef>
                <a:spcPts val="0"/>
              </a:spcBef>
              <a:buFont typeface="Wingdings" panose="05000000000000000000" pitchFamily="2" charset="2"/>
              <a:buChar char="v"/>
            </a:pPr>
            <a:r>
              <a:rPr lang="en-US" sz="2200" b="1" dirty="0">
                <a:effectLst>
                  <a:outerShdw blurRad="38100" dist="38100" dir="2700000" algn="tl">
                    <a:srgbClr val="000000">
                      <a:alpha val="43137"/>
                    </a:srgbClr>
                  </a:outerShdw>
                </a:effectLst>
              </a:rPr>
              <a:t> </a:t>
            </a:r>
            <a:r>
              <a:rPr lang="en-US" sz="2000" b="1" dirty="0"/>
              <a:t>IR Break-Beam Sensor</a:t>
            </a:r>
          </a:p>
          <a:p>
            <a:pPr marL="342900" indent="-342900">
              <a:spcBef>
                <a:spcPts val="0"/>
              </a:spcBef>
              <a:buFont typeface="Wingdings" panose="05000000000000000000" pitchFamily="2" charset="2"/>
              <a:buChar char="v"/>
            </a:pPr>
            <a:r>
              <a:rPr lang="en-US" sz="2200" b="1" dirty="0">
                <a:effectLst>
                  <a:outerShdw blurRad="38100" dist="38100" dir="2700000" algn="tl">
                    <a:srgbClr val="000000">
                      <a:alpha val="43137"/>
                    </a:srgbClr>
                  </a:outerShdw>
                </a:effectLst>
              </a:rPr>
              <a:t> </a:t>
            </a:r>
            <a:r>
              <a:rPr lang="en-US" sz="2000" b="1" dirty="0"/>
              <a:t>PCA9685 Servo Controller + 2 Micro-Servo Motors(entry/exit gate control)</a:t>
            </a:r>
          </a:p>
          <a:p>
            <a:pPr marL="342900" indent="-342900">
              <a:spcBef>
                <a:spcPts val="0"/>
              </a:spcBef>
              <a:buFont typeface="Wingdings" panose="05000000000000000000" pitchFamily="2" charset="2"/>
              <a:buChar char="v"/>
            </a:pPr>
            <a:r>
              <a:rPr lang="en-US" sz="2000" b="1" dirty="0"/>
              <a:t> Raspberry Pi 4 Model B</a:t>
            </a:r>
          </a:p>
          <a:p>
            <a:pPr marL="342900" indent="-342900">
              <a:spcBef>
                <a:spcPts val="0"/>
              </a:spcBef>
              <a:buFont typeface="Wingdings" panose="05000000000000000000" pitchFamily="2" charset="2"/>
              <a:buChar char="v"/>
            </a:pPr>
            <a:endParaRPr lang="en-US" sz="2000" b="1" dirty="0"/>
          </a:p>
          <a:p>
            <a:pPr>
              <a:spcBef>
                <a:spcPts val="0"/>
              </a:spcBef>
            </a:pPr>
            <a:r>
              <a:rPr lang="en-US" sz="2400" b="1" dirty="0">
                <a:solidFill>
                  <a:srgbClr val="052754"/>
                </a:solidFill>
                <a:effectLst>
                  <a:outerShdw blurRad="38100" dist="38100" dir="2700000" algn="tl">
                    <a:srgbClr val="000000">
                      <a:alpha val="43137"/>
                    </a:srgbClr>
                  </a:outerShdw>
                </a:effectLst>
              </a:rPr>
              <a:t>Tools/Materials : </a:t>
            </a:r>
          </a:p>
          <a:p>
            <a:pPr>
              <a:spcBef>
                <a:spcPts val="0"/>
              </a:spcBef>
            </a:pPr>
            <a:r>
              <a:rPr lang="en-US" sz="2000" b="1" dirty="0"/>
              <a:t>The hardware/software tools utilized include the following: </a:t>
            </a:r>
          </a:p>
          <a:p>
            <a:pPr marL="342900" indent="-342900">
              <a:spcBef>
                <a:spcPts val="0"/>
              </a:spcBef>
              <a:buFont typeface="Wingdings" panose="05000000000000000000" pitchFamily="2" charset="2"/>
              <a:buChar char="Ø"/>
            </a:pPr>
            <a:r>
              <a:rPr lang="en-US" sz="2000" b="1" dirty="0"/>
              <a:t>Wire cutters, soldering iron, solder material, helping hand, pin headers, breadboard(PCB testing purposes), parts tool kit</a:t>
            </a:r>
          </a:p>
          <a:p>
            <a:pPr marL="342900" indent="-342900">
              <a:spcBef>
                <a:spcPts val="0"/>
              </a:spcBef>
              <a:buFont typeface="Wingdings" panose="05000000000000000000" pitchFamily="2" charset="2"/>
              <a:buChar char="Ø"/>
            </a:pPr>
            <a:r>
              <a:rPr lang="en-US" sz="2000" b="1" dirty="0">
                <a:solidFill>
                  <a:srgbClr val="C00000"/>
                </a:solidFill>
              </a:rPr>
              <a:t>Development Tools: </a:t>
            </a:r>
            <a:r>
              <a:rPr lang="en-US" sz="2000" b="1" dirty="0"/>
              <a:t>Android Studio, Fritzing , CorelDraw X7, Inkscape, </a:t>
            </a:r>
          </a:p>
          <a:p>
            <a:pPr>
              <a:spcBef>
                <a:spcPts val="0"/>
              </a:spcBef>
            </a:pPr>
            <a:endParaRPr lang="en-US" sz="2400" b="1" dirty="0">
              <a:solidFill>
                <a:srgbClr val="052754"/>
              </a:solidFill>
              <a:effectLst>
                <a:outerShdw blurRad="38100" dist="38100" dir="2700000" algn="tl">
                  <a:srgbClr val="000000">
                    <a:alpha val="43137"/>
                  </a:srgbClr>
                </a:outerShdw>
              </a:effectLst>
            </a:endParaRPr>
          </a:p>
          <a:p>
            <a:pPr>
              <a:spcBef>
                <a:spcPts val="0"/>
              </a:spcBef>
            </a:pPr>
            <a:r>
              <a:rPr lang="en-US" sz="2400" b="1" dirty="0">
                <a:solidFill>
                  <a:srgbClr val="052754"/>
                </a:solidFill>
                <a:effectLst>
                  <a:outerShdw blurRad="38100" dist="38100" dir="2700000" algn="tl">
                    <a:srgbClr val="000000">
                      <a:alpha val="43137"/>
                    </a:srgbClr>
                  </a:outerShdw>
                </a:effectLst>
              </a:rPr>
              <a:t>Facilities/People:</a:t>
            </a:r>
          </a:p>
          <a:p>
            <a:pPr>
              <a:spcBef>
                <a:spcPts val="0"/>
              </a:spcBef>
            </a:pPr>
            <a:r>
              <a:rPr lang="en-US" sz="2000" b="1" dirty="0"/>
              <a:t>The prototype lab in Humber College is the main source of providing the services to etch the PCB board during its final stages of production as well as provide laser-cutting services initially planned. The electronics lab facility also allowed our team to work on the project, for both hardware/software purposes. Adjustments were made to the project through active involvement by our industrial collaborator from Parking, Mike Wrona. </a:t>
            </a:r>
          </a:p>
          <a:p>
            <a:pPr>
              <a:spcBef>
                <a:spcPts val="0"/>
              </a:spcBef>
            </a:pPr>
            <a:r>
              <a:rPr lang="en-US" sz="2000" b="1" dirty="0">
                <a:solidFill>
                  <a:schemeClr val="accent1">
                    <a:lumMod val="90000"/>
                    <a:lumOff val="10000"/>
                  </a:schemeClr>
                </a:solidFill>
                <a:latin typeface="Arial" panose="020B0604020202020204" pitchFamily="34" charset="0"/>
                <a:cs typeface="Arial" panose="020B0604020202020204" pitchFamily="34" charset="0"/>
              </a:rPr>
              <a:t>Contact: </a:t>
            </a:r>
            <a:r>
              <a:rPr lang="en-US" sz="2000" b="1" dirty="0">
                <a:solidFill>
                  <a:schemeClr val="accent1">
                    <a:lumMod val="90000"/>
                    <a:lumOff val="10000"/>
                  </a:schemeClr>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mike@parkingboxx.com</a:t>
            </a:r>
            <a:endParaRPr lang="en-US" sz="2000" b="1" dirty="0">
              <a:solidFill>
                <a:schemeClr val="accent1">
                  <a:lumMod val="90000"/>
                  <a:lumOff val="10000"/>
                </a:schemeClr>
              </a:solidFill>
              <a:latin typeface="Arial" panose="020B0604020202020204" pitchFamily="34" charset="0"/>
              <a:cs typeface="Arial" panose="020B0604020202020204" pitchFamily="34" charset="0"/>
            </a:endParaRPr>
          </a:p>
          <a:p>
            <a:pPr>
              <a:spcBef>
                <a:spcPts val="0"/>
              </a:spcBef>
            </a:pPr>
            <a:endParaRPr lang="en-GB" sz="4000" b="1" u="sng" dirty="0">
              <a:solidFill>
                <a:schemeClr val="tx2"/>
              </a:solidFill>
              <a:effectLst>
                <a:outerShdw blurRad="38100" dist="38100" dir="2700000" algn="tl">
                  <a:srgbClr val="000000">
                    <a:alpha val="43137"/>
                  </a:srgbClr>
                </a:outerShdw>
              </a:effectLst>
            </a:endParaRPr>
          </a:p>
          <a:p>
            <a:pPr>
              <a:spcBef>
                <a:spcPts val="0"/>
              </a:spcBef>
            </a:pPr>
            <a:r>
              <a:rPr lang="en-GB" sz="4000" b="1" u="sng" dirty="0">
                <a:solidFill>
                  <a:schemeClr val="tx2"/>
                </a:solidFill>
                <a:effectLst>
                  <a:outerShdw blurRad="38100" dist="38100" dir="2700000" algn="tl">
                    <a:srgbClr val="000000">
                      <a:alpha val="43137"/>
                    </a:srgbClr>
                  </a:outerShdw>
                </a:effectLst>
              </a:rPr>
              <a:t>BILL OF MATERIALS</a:t>
            </a:r>
          </a:p>
          <a:p>
            <a:pPr>
              <a:spcBef>
                <a:spcPts val="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ts val="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ts val="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ts val="0"/>
              </a:spcBef>
            </a:pPr>
            <a:endParaRPr lang="en-US" sz="2150" b="1" dirty="0"/>
          </a:p>
          <a:p>
            <a:pPr>
              <a:spcBef>
                <a:spcPct val="50000"/>
              </a:spcBef>
            </a:pPr>
            <a:endParaRPr lang="en-US" sz="2150" b="1"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215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2400" b="1" u="sng" dirty="0">
              <a:solidFill>
                <a:schemeClr val="accent1">
                  <a:lumMod val="90000"/>
                  <a:lumOff val="10000"/>
                </a:schemeClr>
              </a:solidFill>
              <a:effectLst>
                <a:outerShdw blurRad="38100" dist="38100" dir="2700000" algn="tl">
                  <a:srgbClr val="000000">
                    <a:alpha val="43137"/>
                  </a:srgbClr>
                </a:outerShdw>
              </a:effectLst>
            </a:endParaRPr>
          </a:p>
        </p:txBody>
      </p:sp>
      <p:sp>
        <p:nvSpPr>
          <p:cNvPr id="14341" name="Rectangle 49"/>
          <p:cNvSpPr>
            <a:spLocks noChangeArrowheads="1"/>
          </p:cNvSpPr>
          <p:nvPr/>
        </p:nvSpPr>
        <p:spPr bwMode="auto">
          <a:xfrm>
            <a:off x="397042" y="5029199"/>
            <a:ext cx="10591800" cy="1415026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effectLst>
                  <a:outerShdw blurRad="38100" dist="38100" dir="2700000" algn="tl">
                    <a:srgbClr val="000000">
                      <a:alpha val="43137"/>
                    </a:srgbClr>
                  </a:outerShdw>
                </a:effectLst>
              </a:rPr>
              <a:t>INTRODUCTION</a:t>
            </a:r>
          </a:p>
          <a:p>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r>
              <a:rPr lang="en-US" sz="3200" b="1" u="sng" dirty="0">
                <a:solidFill>
                  <a:schemeClr val="accent1">
                    <a:lumMod val="90000"/>
                    <a:lumOff val="10000"/>
                  </a:schemeClr>
                </a:solidFill>
                <a:effectLst>
                  <a:outerShdw blurRad="38100" dist="38100" dir="2700000" algn="tl">
                    <a:srgbClr val="000000">
                      <a:alpha val="43137"/>
                    </a:srgbClr>
                  </a:outerShdw>
                </a:effectLst>
              </a:rPr>
              <a:t>Proposal:</a:t>
            </a:r>
          </a:p>
          <a:p>
            <a:pPr>
              <a:spcBef>
                <a:spcPts val="0"/>
              </a:spcBef>
            </a:pPr>
            <a:endParaRPr lang="en-US" sz="2000" b="1" dirty="0"/>
          </a:p>
          <a:p>
            <a:pPr>
              <a:spcBef>
                <a:spcPts val="0"/>
              </a:spcBef>
            </a:pPr>
            <a:r>
              <a:rPr lang="en-US" sz="2000" b="1" dirty="0"/>
              <a:t>Many busy parking lots are often plagued with congestion, with drivers competing to find a spot by cruising around and locating the right parking space. This is inefficient, time consuming where productivity is lost for consumers and businesses. The system we will be developing will address payment for parking, capacity management and location finding following an IoT approach using hardware and software. This project is focused on solving these issues by connecting consumers to parking lot owners and providing parking services by using a more convenient, simpler method to retrieve parking lot data seamlessly.</a:t>
            </a:r>
          </a:p>
          <a:p>
            <a:pPr>
              <a:spcBef>
                <a:spcPts val="0"/>
              </a:spcBef>
            </a:pPr>
            <a:endParaRPr lang="en-US" sz="2000" b="1" dirty="0"/>
          </a:p>
          <a:p>
            <a:pPr>
              <a:spcBef>
                <a:spcPts val="0"/>
              </a:spcBef>
            </a:pPr>
            <a:r>
              <a:rPr lang="en-US" sz="2000" b="1" dirty="0"/>
              <a:t>The main objective of this undertaking is to provide a more efficient and reliable platform to aid with parking scenarios. In particular, for the purpose of the consumer demographic who’s in the market for an alternative parking lot management system. Our focus was to develop a platform, that would be the gateway to support consumers with finding the best parking space during any time, any place or anywhere in the world.</a:t>
            </a: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r>
              <a:rPr lang="en-US" sz="3200" b="1" u="sng" dirty="0">
                <a:solidFill>
                  <a:schemeClr val="accent1">
                    <a:lumMod val="90000"/>
                    <a:lumOff val="10000"/>
                  </a:schemeClr>
                </a:solidFill>
                <a:effectLst>
                  <a:outerShdw blurRad="38100" dist="38100" dir="2700000" algn="tl">
                    <a:srgbClr val="000000">
                      <a:alpha val="43137"/>
                    </a:srgbClr>
                  </a:outerShdw>
                </a:effectLst>
              </a:rPr>
              <a:t>Idea:</a:t>
            </a:r>
          </a:p>
          <a:p>
            <a:endParaRPr lang="en-US" sz="2000" b="1" dirty="0"/>
          </a:p>
          <a:p>
            <a:r>
              <a:rPr lang="en-US" sz="2000" b="1" dirty="0"/>
              <a:t>Through the development of this product, we wanted to reach as many demographics and be able to provide an inexpensive and reliable platform where parking lot information can be retrieved at a glance. The idea of this project came up when the group realized that we can develop an easier way to find parking spots, by connecting all the spots to a SMART parking application.</a:t>
            </a:r>
          </a:p>
          <a:p>
            <a:endParaRPr lang="en-US" sz="2000" b="1" dirty="0"/>
          </a:p>
          <a:p>
            <a:r>
              <a:rPr lang="en-US" sz="2000" b="1" dirty="0"/>
              <a:t>We offer users with the ability to use a SMART parking mobile application to be able to add/manage cars, view parking lot data, make on-the go reservations for parking passes, accessible via an online database to send/receive information in real-time, all built-in with a simple and effective interface. </a:t>
            </a: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r>
              <a:rPr lang="en-US" sz="3200" b="1" u="sng" dirty="0">
                <a:solidFill>
                  <a:schemeClr val="accent1">
                    <a:lumMod val="90000"/>
                    <a:lumOff val="10000"/>
                  </a:schemeClr>
                </a:solidFill>
                <a:effectLst>
                  <a:outerShdw blurRad="38100" dist="38100" dir="2700000" algn="tl">
                    <a:srgbClr val="000000">
                      <a:alpha val="43137"/>
                    </a:srgbClr>
                  </a:outerShdw>
                </a:effectLst>
              </a:rPr>
              <a:t>Background:</a:t>
            </a:r>
          </a:p>
          <a:p>
            <a:endParaRPr lang="en-US" sz="2000" b="1" u="sng" dirty="0">
              <a:solidFill>
                <a:schemeClr val="accent1">
                  <a:lumMod val="90000"/>
                  <a:lumOff val="10000"/>
                </a:schemeClr>
              </a:solidFill>
              <a:effectLst>
                <a:outerShdw blurRad="38100" dist="38100" dir="2700000" algn="tl">
                  <a:srgbClr val="000000">
                    <a:alpha val="43137"/>
                  </a:srgbClr>
                </a:outerShdw>
              </a:effectLst>
            </a:endParaRPr>
          </a:p>
          <a:p>
            <a:r>
              <a:rPr lang="en-US" sz="2000" b="1" u="sng" dirty="0">
                <a:solidFill>
                  <a:schemeClr val="accent1">
                    <a:lumMod val="90000"/>
                    <a:lumOff val="10000"/>
                  </a:schemeClr>
                </a:solidFill>
                <a:effectLst>
                  <a:outerShdw blurRad="38100" dist="38100" dir="2700000" algn="tl">
                    <a:srgbClr val="000000">
                      <a:alpha val="43137"/>
                    </a:srgbClr>
                  </a:outerShdw>
                </a:effectLst>
              </a:rPr>
              <a:t>I</a:t>
            </a:r>
            <a:r>
              <a:rPr lang="en-US" sz="2000" b="1" dirty="0"/>
              <a:t>n the industry today, there have many occurrences where parking in general has become a hassle for city residents and parking lot owners. Due to this reason, it can lead to congestion in major traffic centric cities, with drivers competing to find a spot. This can be time-consuming, inefficient where productivity is lost for consumers and businesses. This project is focused on helping reduce the impact of this cause, by developing a system that will address payment for parking, capacity management, real-time information gathering to keep consumers up to date with their daily occurrences</a:t>
            </a:r>
            <a:r>
              <a:rPr lang="en-US" sz="2400" b="1" dirty="0"/>
              <a:t>.</a:t>
            </a:r>
          </a:p>
          <a:p>
            <a:endParaRPr lang="en-US" sz="3200" b="1" dirty="0">
              <a:solidFill>
                <a:schemeClr val="accent1">
                  <a:lumMod val="90000"/>
                  <a:lumOff val="10000"/>
                </a:schemeClr>
              </a:solidFill>
              <a:effectLst>
                <a:outerShdw blurRad="38100" dist="38100" dir="2700000" algn="tl">
                  <a:srgbClr val="000000">
                    <a:alpha val="43137"/>
                  </a:srgbClr>
                </a:outerShdw>
              </a:effectLst>
            </a:endParaRPr>
          </a:p>
        </p:txBody>
      </p:sp>
      <p:sp>
        <p:nvSpPr>
          <p:cNvPr id="14342" name="Rectangle 7"/>
          <p:cNvSpPr>
            <a:spLocks noChangeArrowheads="1"/>
          </p:cNvSpPr>
          <p:nvPr/>
        </p:nvSpPr>
        <p:spPr bwMode="auto">
          <a:xfrm>
            <a:off x="11734800" y="5029200"/>
            <a:ext cx="9829800" cy="271272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marL="381000" indent="-381000">
              <a:spcBef>
                <a:spcPct val="50000"/>
              </a:spcBef>
            </a:pPr>
            <a:r>
              <a:rPr lang="en-GB" sz="4000" b="1" u="sng" dirty="0">
                <a:solidFill>
                  <a:schemeClr val="tx2"/>
                </a:solidFill>
                <a:effectLst>
                  <a:outerShdw blurRad="38100" dist="38100" dir="2700000" algn="tl">
                    <a:srgbClr val="000000">
                      <a:alpha val="43137"/>
                    </a:srgbClr>
                  </a:outerShdw>
                </a:effectLst>
              </a:rPr>
              <a:t>ELECTRONICS/PCB</a:t>
            </a:r>
            <a:endParaRPr lang="en-US" sz="4000" b="1" u="sng"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2000" b="1" dirty="0">
              <a:solidFill>
                <a:schemeClr val="accent1">
                  <a:lumMod val="90000"/>
                  <a:lumOff val="10000"/>
                </a:schemeClr>
              </a:solidFill>
              <a:effectLst>
                <a:outerShdw blurRad="38100" dist="38100" dir="2700000" algn="tl">
                  <a:srgbClr val="000000">
                    <a:alpha val="43137"/>
                  </a:srgbClr>
                </a:outerShdw>
              </a:effectLst>
            </a:endParaRPr>
          </a:p>
          <a:p>
            <a:pPr indent="-381000"/>
            <a:r>
              <a:rPr lang="en-US" sz="2000" b="1" dirty="0">
                <a:solidFill>
                  <a:schemeClr val="accent1">
                    <a:lumMod val="90000"/>
                    <a:lumOff val="10000"/>
                  </a:schemeClr>
                </a:solidFill>
              </a:rPr>
              <a:t>In order to build this project in an efficient and clean manner, we made sure that most hardware sensors/effectors used in this project, utilize the I2C protocol, as it allowed for much easier testing and debugging for each individual sensor, and helped speed up and optimize the PCB design and creation process. For the proximity measurements to detect when a car is occupying a spot, we are using the VCNL4010 proximity sensor, which supports variable power input “3.3V – 5V” and capable of sensing objects up to 200mm away, as for our  Gates servo and LED handling, we went with the PCA9685, which is a 16-channel servo/PWM controller, also supporting variable power input with an extra dedicated power bus for powering up the servos/LEDs. Our last sensor is an IR break beam sensor acting as an entry and exit detector, and is the only non I2C and analog sensor in our project, requiring it’s own dedicated GPIO pins for data while sharing the same power input variability as the rest of the sensors.</a:t>
            </a: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r>
              <a:rPr lang="en-US" sz="2000" b="1" dirty="0">
                <a:solidFill>
                  <a:schemeClr val="accent1">
                    <a:lumMod val="90000"/>
                    <a:lumOff val="10000"/>
                  </a:schemeClr>
                </a:solidFill>
              </a:rPr>
              <a:t>Our design and testing procedure started with each individual sensor being connected to the Raspberry Pi through a breadboard first, which in our case was the VCNL4010, occupying the 3.3v, SDA, SCL and ground pins for it to function. Once the VCNL4010’s connections and testing was complete, we repeated the same testing scheme with the PCA9685 Servo controller using the same mentioned pins, and for the IR Break Beam, a simple logic test was sufficient. Finally, and once everything was confirmed to be working individually, we connected the sensors together and concluded the testing by confirming functionality and safe power load distribution.</a:t>
            </a:r>
            <a:endParaRPr lang="en-US" sz="3200" b="1" dirty="0">
              <a:solidFill>
                <a:schemeClr val="accent1">
                  <a:lumMod val="90000"/>
                  <a:lumOff val="10000"/>
                </a:schemeClr>
              </a:solidFill>
            </a:endParaRPr>
          </a:p>
          <a:p>
            <a:pPr indent="-381000"/>
            <a:br>
              <a:rPr lang="en-US" sz="3200" b="1" dirty="0">
                <a:solidFill>
                  <a:schemeClr val="accent1">
                    <a:lumMod val="90000"/>
                    <a:lumOff val="10000"/>
                  </a:schemeClr>
                </a:solidFill>
              </a:rPr>
            </a:br>
            <a:r>
              <a:rPr lang="en-US" sz="2000" b="1" dirty="0">
                <a:solidFill>
                  <a:schemeClr val="accent1">
                    <a:lumMod val="90000"/>
                    <a:lumOff val="10000"/>
                  </a:schemeClr>
                </a:solidFill>
              </a:rPr>
              <a:t>The PCB design was created to be compact enough to not interfere with the Raspberry Pi’s internals and have all the sensors present on it for direct debugging. A total of 10 VIA holes were used to route power, ground and the I2C dedicated buses to all sensors while also accounting for future expandability options, the design was thoroughly tested in simulations prior to production and after production to ensure safe operation for both the PCB and the Raspberry Pi.</a:t>
            </a: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lvl="0" indent="-381000">
              <a:spcBef>
                <a:spcPct val="50000"/>
              </a:spcBef>
            </a:pPr>
            <a:r>
              <a:rPr lang="en-GB" sz="4000" b="1" u="sng" dirty="0">
                <a:solidFill>
                  <a:srgbClr val="DC4D3A"/>
                </a:solidFill>
                <a:effectLst>
                  <a:outerShdw blurRad="38100" dist="38100" dir="2700000" algn="tl">
                    <a:srgbClr val="000000">
                      <a:alpha val="43137"/>
                    </a:srgbClr>
                  </a:outerShdw>
                </a:effectLst>
              </a:rPr>
              <a:t>FIRMWARE </a:t>
            </a:r>
          </a:p>
          <a:p>
            <a:pPr marL="381000" lvl="0" indent="-381000">
              <a:spcBef>
                <a:spcPct val="50000"/>
              </a:spcBef>
            </a:pPr>
            <a:endParaRPr lang="en-US" sz="2000" b="1" dirty="0">
              <a:solidFill>
                <a:schemeClr val="accent1">
                  <a:lumMod val="90000"/>
                  <a:lumOff val="10000"/>
                </a:schemeClr>
              </a:solidFill>
            </a:endParaRPr>
          </a:p>
          <a:p>
            <a:pPr indent="-381000"/>
            <a:r>
              <a:rPr lang="en-US" sz="2000" b="1" dirty="0"/>
              <a:t>The Python firmware was designed coded with clear logic in mind, as we needed the parking lot to be independently reactive to each sensor, and for that we implemented the multithreading library and divided the code into separated functions that are run by individual threads that only share access to specific parts of the database.</a:t>
            </a:r>
          </a:p>
          <a:p>
            <a:pPr indent="-381000"/>
            <a:endParaRPr lang="en-US" sz="2000" b="1" dirty="0"/>
          </a:p>
          <a:p>
            <a:pPr indent="-381000"/>
            <a:r>
              <a:rPr lang="en-US" sz="2000" b="1" dirty="0"/>
              <a:t>Here’s how the firmware logic flows:</a:t>
            </a:r>
          </a:p>
          <a:p>
            <a:pPr indent="-381000">
              <a:buFont typeface="Arial" panose="020B0604020202020204" pitchFamily="34" charset="0"/>
              <a:buChar char="•"/>
            </a:pPr>
            <a:r>
              <a:rPr lang="en-US" sz="2000" b="1" dirty="0"/>
              <a:t>At the start, all needed variables are declared and a connection to the database using the </a:t>
            </a:r>
            <a:r>
              <a:rPr lang="en-US" sz="2000" b="1" dirty="0" err="1"/>
              <a:t>Pyrbase</a:t>
            </a:r>
            <a:r>
              <a:rPr lang="en-US" sz="2000" b="1" dirty="0"/>
              <a:t> library is established by calling an external file that returns a database object, this method was used to hide the database credentials and improve security during and after development</a:t>
            </a:r>
          </a:p>
          <a:p>
            <a:pPr indent="-381000">
              <a:buFont typeface="Arial" panose="020B0604020202020204" pitchFamily="34" charset="0"/>
              <a:buChar char="•"/>
            </a:pPr>
            <a:r>
              <a:rPr lang="en-US" sz="2000" b="1" dirty="0"/>
              <a:t>The next stage to be to activate each thread in the following order, “</a:t>
            </a:r>
            <a:r>
              <a:rPr lang="en-US" sz="2000" b="1" dirty="0" err="1"/>
              <a:t>adminControl</a:t>
            </a:r>
            <a:r>
              <a:rPr lang="en-US" sz="2000" b="1" dirty="0"/>
              <a:t>”, “</a:t>
            </a:r>
            <a:r>
              <a:rPr lang="en-US" sz="2000" b="1" dirty="0" err="1"/>
              <a:t>vcnlFunc</a:t>
            </a:r>
            <a:r>
              <a:rPr lang="en-US" sz="2000" b="1" dirty="0"/>
              <a:t>” and finally “</a:t>
            </a:r>
            <a:r>
              <a:rPr lang="en-US" sz="2000" b="1" dirty="0" err="1"/>
              <a:t>irbFunc</a:t>
            </a:r>
            <a:r>
              <a:rPr lang="en-US" sz="2000" b="1" dirty="0"/>
              <a:t>”</a:t>
            </a:r>
            <a:br>
              <a:rPr lang="en-US" sz="2000" b="1" dirty="0"/>
            </a:br>
            <a:endParaRPr lang="en-US" sz="2000" b="1" dirty="0"/>
          </a:p>
          <a:p>
            <a:pPr marL="342900" indent="-342900">
              <a:buFont typeface="Wingdings" panose="05000000000000000000" pitchFamily="2" charset="2"/>
              <a:buChar char="v"/>
            </a:pPr>
            <a:r>
              <a:rPr lang="en-US" sz="2000" b="1" dirty="0" err="1"/>
              <a:t>adminControl</a:t>
            </a:r>
            <a:r>
              <a:rPr lang="en-US" sz="2000" b="1" dirty="0"/>
              <a:t>: monitors if the admin status has been activated in the database and calls on the </a:t>
            </a:r>
            <a:r>
              <a:rPr lang="en-US" sz="2000" b="1" dirty="0" err="1"/>
              <a:t>entGate</a:t>
            </a:r>
            <a:r>
              <a:rPr lang="en-US" sz="2000" b="1" dirty="0"/>
              <a:t> function to open the entry gate when needed</a:t>
            </a:r>
          </a:p>
          <a:p>
            <a:endParaRPr lang="en-US" sz="2000" b="1" dirty="0"/>
          </a:p>
          <a:p>
            <a:pPr marL="342900" indent="-342900">
              <a:buFont typeface="Wingdings" panose="05000000000000000000" pitchFamily="2" charset="2"/>
              <a:buChar char="v"/>
            </a:pPr>
            <a:r>
              <a:rPr lang="en-US" sz="2000" b="1" dirty="0" err="1"/>
              <a:t>vcnlFunc</a:t>
            </a:r>
            <a:r>
              <a:rPr lang="en-US" sz="2000" b="1" dirty="0"/>
              <a:t>: establishes a connection to the VCNL4010, takes measurements every 5 seconds and updates the database accordingly</a:t>
            </a:r>
          </a:p>
          <a:p>
            <a:endParaRPr lang="en-US" sz="2000" b="1" dirty="0"/>
          </a:p>
          <a:p>
            <a:pPr marL="342900" indent="-342900">
              <a:buFont typeface="Wingdings" panose="05000000000000000000" pitchFamily="2" charset="2"/>
              <a:buChar char="v"/>
            </a:pPr>
            <a:r>
              <a:rPr lang="en-US" sz="2000" b="1" dirty="0" err="1"/>
              <a:t>irbFunc</a:t>
            </a:r>
            <a:r>
              <a:rPr lang="en-US" sz="2000" b="1" dirty="0"/>
              <a:t>: handles the logic reported by the IR Beam and starts the process of car verification by calling the </a:t>
            </a:r>
            <a:r>
              <a:rPr lang="en-US" sz="2000" b="1" dirty="0" err="1"/>
              <a:t>licCheck</a:t>
            </a:r>
            <a:r>
              <a:rPr lang="en-US" sz="2000" b="1" dirty="0"/>
              <a:t> function which does license plate comparisons and then the </a:t>
            </a:r>
            <a:r>
              <a:rPr lang="en-US" sz="2000" b="1" dirty="0" err="1"/>
              <a:t>entGate</a:t>
            </a:r>
            <a:r>
              <a:rPr lang="en-US" sz="2000" b="1" dirty="0"/>
              <a:t> function and </a:t>
            </a:r>
            <a:r>
              <a:rPr lang="en-US" sz="2000" b="1" dirty="0" err="1"/>
              <a:t>extGate</a:t>
            </a:r>
            <a:r>
              <a:rPr lang="en-US" sz="2000" b="1" dirty="0"/>
              <a:t> functions which handle instructing the designated servos to open and close the gates</a:t>
            </a:r>
          </a:p>
          <a:p>
            <a:pPr marL="342900" indent="-342900">
              <a:buFont typeface="Wingdings" panose="05000000000000000000" pitchFamily="2" charset="2"/>
              <a:buChar char="v"/>
            </a:pPr>
            <a:endParaRPr lang="en-US" sz="2000" b="1" dirty="0"/>
          </a:p>
          <a:p>
            <a:r>
              <a:rPr lang="en-US" sz="2000" b="1" dirty="0"/>
              <a:t>The firmware extensively documented and equipped with error handling and reporting logic to allow for easier debugging and future modifications</a:t>
            </a:r>
          </a:p>
        </p:txBody>
      </p:sp>
      <p:sp>
        <p:nvSpPr>
          <p:cNvPr id="14343" name="Rectangle 51"/>
          <p:cNvSpPr>
            <a:spLocks noChangeArrowheads="1"/>
          </p:cNvSpPr>
          <p:nvPr/>
        </p:nvSpPr>
        <p:spPr bwMode="auto">
          <a:xfrm>
            <a:off x="22326600" y="5181600"/>
            <a:ext cx="9829800" cy="269748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effectLst>
                  <a:outerShdw blurRad="38100" dist="38100" dir="2700000" algn="tl">
                    <a:srgbClr val="000000">
                      <a:alpha val="43137"/>
                    </a:srgbClr>
                  </a:outerShdw>
                </a:effectLst>
              </a:rPr>
              <a:t>MOBILE APPLICATION</a:t>
            </a:r>
            <a:endParaRPr lang="en-US" sz="4000" b="1" dirty="0"/>
          </a:p>
          <a:p>
            <a:pPr>
              <a:spcBef>
                <a:spcPct val="50000"/>
              </a:spcBef>
            </a:pPr>
            <a:endParaRPr lang="en-US" sz="2000" b="1" dirty="0"/>
          </a:p>
          <a:p>
            <a:pPr>
              <a:spcBef>
                <a:spcPct val="50000"/>
              </a:spcBef>
            </a:pPr>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r>
              <a:rPr lang="en-GB" sz="4000" b="1" u="sng" dirty="0">
                <a:solidFill>
                  <a:schemeClr val="tx2"/>
                </a:solidFill>
                <a:effectLst>
                  <a:outerShdw blurRad="38100" dist="38100" dir="2700000" algn="tl">
                    <a:srgbClr val="000000">
                      <a:alpha val="43137"/>
                    </a:srgbClr>
                  </a:outerShdw>
                </a:effectLst>
              </a:rPr>
              <a:t>DATABASE CONFIGURATION</a:t>
            </a:r>
          </a:p>
          <a:p>
            <a:pPr>
              <a:spcBef>
                <a:spcPct val="50000"/>
              </a:spcBef>
            </a:pPr>
            <a:endParaRPr lang="en-US" sz="2000" b="1" dirty="0">
              <a:solidFill>
                <a:schemeClr val="accent1">
                  <a:lumMod val="90000"/>
                  <a:lumOff val="10000"/>
                </a:schemeClr>
              </a:solidFill>
            </a:endParaRPr>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800" b="1" dirty="0">
              <a:solidFill>
                <a:srgbClr val="052754"/>
              </a:solidFill>
            </a:endParaRPr>
          </a:p>
          <a:p>
            <a:endParaRPr lang="en-US" sz="3200" b="1" dirty="0">
              <a:solidFill>
                <a:srgbClr val="052754"/>
              </a:solidFill>
            </a:endParaRPr>
          </a:p>
          <a:p>
            <a:endParaRPr lang="en-US" sz="2000" b="1" dirty="0"/>
          </a:p>
          <a:p>
            <a:pPr>
              <a:spcBef>
                <a:spcPct val="50000"/>
              </a:spcBef>
            </a:pPr>
            <a:endParaRPr lang="en-US" sz="2000" b="1" dirty="0"/>
          </a:p>
          <a:p>
            <a:pPr>
              <a:spcBef>
                <a:spcPct val="50000"/>
              </a:spcBef>
            </a:pPr>
            <a:r>
              <a:rPr lang="en-US" sz="2000" b="1" dirty="0"/>
              <a:t>The ‘</a:t>
            </a:r>
            <a:r>
              <a:rPr lang="en-US" sz="2000" b="1" dirty="0" err="1"/>
              <a:t>ProximityData</a:t>
            </a:r>
            <a:r>
              <a:rPr lang="en-US" sz="2000" b="1" dirty="0"/>
              <a:t>’ structure stores raw proximity values sent from the VCNL4010 hardware device, and is retrieved by the mobile application to display the real-time proximity levels of the lot. ‘Cars’ table stores each registered vehicle attributes and a license plate number to identify the user.</a:t>
            </a:r>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r>
              <a:rPr lang="en-US" sz="2000" b="1" dirty="0"/>
              <a:t>‘Orders’ table stores the payment processing details of the user using a OID(foreign key) to identify the order. The ‘</a:t>
            </a:r>
            <a:r>
              <a:rPr lang="en-US" sz="2000" b="1" dirty="0" err="1"/>
              <a:t>GateStatus</a:t>
            </a:r>
            <a:r>
              <a:rPr lang="en-US" sz="2000" b="1" dirty="0"/>
              <a:t>’ table stores IR Break Beam entry/exit status and a timestamp to indicate the exact time an action is performed. The ‘</a:t>
            </a:r>
            <a:r>
              <a:rPr lang="en-US" sz="2000" b="1" dirty="0" err="1"/>
              <a:t>EntryStatus</a:t>
            </a:r>
            <a:r>
              <a:rPr lang="en-US" sz="2000" b="1" dirty="0"/>
              <a:t>’ table stores a value of 0 each time the lot is full to track the overall status. The ‘</a:t>
            </a:r>
            <a:r>
              <a:rPr lang="en-US" sz="2000" b="1" dirty="0" err="1"/>
              <a:t>ParkingLocations</a:t>
            </a:r>
            <a:r>
              <a:rPr lang="en-US" sz="2000" b="1" dirty="0"/>
              <a:t>’ table stores parking lot details under the specific UID of the current user.</a:t>
            </a:r>
          </a:p>
          <a:p>
            <a:pPr>
              <a:spcBef>
                <a:spcPct val="50000"/>
              </a:spcBef>
            </a:pPr>
            <a:endParaRPr lang="en-US" sz="2000" b="1" dirty="0"/>
          </a:p>
          <a:p>
            <a:pPr>
              <a:spcBef>
                <a:spcPct val="50000"/>
              </a:spcBef>
            </a:pPr>
            <a:r>
              <a:rPr lang="en-US" sz="2000" dirty="0"/>
              <a:t>                                     </a:t>
            </a: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dirty="0"/>
          </a:p>
          <a:p>
            <a:pPr>
              <a:spcBef>
                <a:spcPct val="50000"/>
              </a:spcBef>
            </a:pPr>
            <a:endParaRPr lang="en-US" sz="3200" b="1" dirty="0">
              <a:solidFill>
                <a:schemeClr val="accent1">
                  <a:lumMod val="90000"/>
                  <a:lumOff val="10000"/>
                </a:schemeClr>
              </a:solidFill>
              <a:effectLst>
                <a:outerShdw blurRad="38100" dist="38100" dir="2700000" algn="tl">
                  <a:srgbClr val="000000">
                    <a:alpha val="43137"/>
                  </a:srgbClr>
                </a:outerShdw>
              </a:effectLst>
            </a:endParaRPr>
          </a:p>
        </p:txBody>
      </p:sp>
      <p:sp>
        <p:nvSpPr>
          <p:cNvPr id="14344" name="Rectangle 52"/>
          <p:cNvSpPr>
            <a:spLocks noChangeArrowheads="1"/>
          </p:cNvSpPr>
          <p:nvPr/>
        </p:nvSpPr>
        <p:spPr bwMode="auto">
          <a:xfrm>
            <a:off x="32918400" y="5181600"/>
            <a:ext cx="10575758" cy="124206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r>
              <a:rPr lang="en-GB" sz="4000" b="1" u="sng" dirty="0">
                <a:solidFill>
                  <a:schemeClr val="tx2"/>
                </a:solidFill>
                <a:effectLst>
                  <a:outerShdw blurRad="38100" dist="38100" dir="2700000" algn="tl">
                    <a:srgbClr val="000000">
                      <a:alpha val="43137"/>
                    </a:srgbClr>
                  </a:outerShdw>
                </a:effectLst>
              </a:rPr>
              <a:t>ENCLOSURE/PROTOTYPE</a:t>
            </a:r>
          </a:p>
          <a:p>
            <a:endParaRPr lang="en-US" sz="2000" b="1" dirty="0">
              <a:solidFill>
                <a:schemeClr val="accent1">
                  <a:lumMod val="90000"/>
                  <a:lumOff val="10000"/>
                </a:schemeClr>
              </a:solidFill>
            </a:endParaRPr>
          </a:p>
          <a:p>
            <a:r>
              <a:rPr lang="en-US" sz="2000" b="1" dirty="0">
                <a:solidFill>
                  <a:schemeClr val="accent1">
                    <a:lumMod val="90000"/>
                    <a:lumOff val="10000"/>
                  </a:schemeClr>
                </a:solidFill>
              </a:rPr>
              <a:t>The enclosure would have been set to have a parking lot prototype along with the Raspberry Pi/PCB attached to the center of the entrance and exit. This design would have been used to house the Raspberry Pi platform/PCB components, serving as solid protection from any outside harm and ensuring the safety of the project assembled. The following visuals below, showcase the end design of the SMART parking lot prototype and the final enclosure to hold the Raspberry Pi/PCB unit . </a:t>
            </a:r>
            <a:endParaRPr lang="en-US" sz="2000" dirty="0">
              <a:solidFill>
                <a:schemeClr val="accent1">
                  <a:lumMod val="90000"/>
                  <a:lumOff val="10000"/>
                </a:schemeClr>
              </a:solidFill>
            </a:endParaRPr>
          </a:p>
          <a:p>
            <a:endParaRPr lang="en-US" sz="2000" dirty="0">
              <a:solidFill>
                <a:schemeClr val="accent1">
                  <a:lumMod val="90000"/>
                  <a:lumOff val="10000"/>
                </a:schemeClr>
              </a:solidFill>
            </a:endParaRPr>
          </a:p>
          <a:p>
            <a:endParaRPr lang="en-US" sz="2000" dirty="0">
              <a:solidFill>
                <a:schemeClr val="accent1">
                  <a:lumMod val="90000"/>
                  <a:lumOff val="10000"/>
                </a:schemeClr>
              </a:solidFill>
            </a:endParaRPr>
          </a:p>
          <a:p>
            <a:endParaRPr lang="en-US" sz="2000" dirty="0">
              <a:solidFill>
                <a:schemeClr val="accent1">
                  <a:lumMod val="90000"/>
                  <a:lumOff val="10000"/>
                </a:schemeClr>
              </a:solidFill>
            </a:endParaRPr>
          </a:p>
          <a:p>
            <a:endParaRPr lang="en-US" sz="3200" b="1" dirty="0">
              <a:solidFill>
                <a:schemeClr val="accent1">
                  <a:lumMod val="90000"/>
                  <a:lumOff val="10000"/>
                </a:schemeClr>
              </a:solidFill>
              <a:effectLst>
                <a:outerShdw blurRad="38100" dist="38100" dir="2700000" algn="tl">
                  <a:srgbClr val="000000">
                    <a:alpha val="43137"/>
                  </a:srgbClr>
                </a:outerShdw>
              </a:effectLst>
            </a:endParaRPr>
          </a:p>
          <a:p>
            <a:endParaRPr lang="en-US" sz="3200" b="1" dirty="0">
              <a:solidFill>
                <a:schemeClr val="accent1">
                  <a:lumMod val="90000"/>
                  <a:lumOff val="10000"/>
                </a:schemeClr>
              </a:solidFill>
              <a:effectLst>
                <a:outerShdw blurRad="38100" dist="38100" dir="2700000" algn="tl">
                  <a:srgbClr val="000000">
                    <a:alpha val="43137"/>
                  </a:srgbClr>
                </a:outerShdw>
              </a:effectLst>
            </a:endParaRPr>
          </a:p>
          <a:p>
            <a:endParaRPr lang="en-US" sz="2000" b="1" dirty="0">
              <a:solidFill>
                <a:schemeClr val="accent1">
                  <a:lumMod val="90000"/>
                  <a:lumOff val="10000"/>
                </a:schemeClr>
              </a:solidFill>
            </a:endParaRPr>
          </a:p>
          <a:p>
            <a:endParaRPr lang="en-US" sz="2000" b="1" dirty="0">
              <a:solidFill>
                <a:schemeClr val="accent1">
                  <a:lumMod val="90000"/>
                  <a:lumOff val="10000"/>
                </a:schemeClr>
              </a:solidFill>
            </a:endParaRPr>
          </a:p>
          <a:p>
            <a:r>
              <a:rPr lang="en-US" sz="2000" b="1" dirty="0">
                <a:solidFill>
                  <a:schemeClr val="accent1">
                    <a:lumMod val="90000"/>
                    <a:lumOff val="10000"/>
                  </a:schemeClr>
                </a:solidFill>
              </a:rPr>
              <a:t>As shown above, between the entrance and exit there is available space for the Raspberry Pi and the sensors attached. The sensors/effectors would go through under the parking lot and connect back to the space allotted. The IR Break-Beam sensors are connected to the entry and exit. The VCNL4010 proximity sensor is located at Slot 1A, which would be connected through a wall and attached facing the parking spot to detect the presence of a car approaching the spot. The camera would have been attached to a bar over the entry to scan the license plate on top of the car. The 3D printed barrier would have been attached to the sides of the servo motors horns, designed using the Inkscape software along with the case as shown below. The enclosure would clip onto the SMART parking lot model and hold the Raspberry Pi/PCB in place.</a:t>
            </a:r>
          </a:p>
          <a:p>
            <a:endParaRPr lang="en-US" sz="2000" b="1" dirty="0">
              <a:solidFill>
                <a:schemeClr val="accent1">
                  <a:lumMod val="90000"/>
                  <a:lumOff val="10000"/>
                </a:schemeClr>
              </a:solidFill>
              <a:effectLst>
                <a:outerShdw blurRad="38100" dist="38100" dir="2700000" algn="tl">
                  <a:srgbClr val="000000">
                    <a:alpha val="43137"/>
                  </a:srgbClr>
                </a:outerShdw>
              </a:effectLst>
            </a:endParaRPr>
          </a:p>
        </p:txBody>
      </p:sp>
      <p:sp>
        <p:nvSpPr>
          <p:cNvPr id="14346" name="Rectangle 34"/>
          <p:cNvSpPr>
            <a:spLocks noChangeArrowheads="1"/>
          </p:cNvSpPr>
          <p:nvPr/>
        </p:nvSpPr>
        <p:spPr bwMode="auto">
          <a:xfrm>
            <a:off x="32904111" y="18135599"/>
            <a:ext cx="10575757" cy="855629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ts val="0"/>
              </a:spcBef>
            </a:pPr>
            <a:r>
              <a:rPr lang="en-GB" sz="4000" b="1" u="sng" dirty="0">
                <a:solidFill>
                  <a:schemeClr val="tx2"/>
                </a:solidFill>
                <a:effectLst>
                  <a:outerShdw blurRad="38100" dist="38100" dir="2700000" algn="tl">
                    <a:srgbClr val="000000">
                      <a:alpha val="43137"/>
                    </a:srgbClr>
                  </a:outerShdw>
                </a:effectLst>
              </a:rPr>
              <a:t>CONCLUSIONS:</a:t>
            </a:r>
            <a:r>
              <a:rPr lang="en-GB" sz="4000" b="1" dirty="0">
                <a:solidFill>
                  <a:schemeClr val="tx2"/>
                </a:solidFill>
                <a:effectLst>
                  <a:outerShdw blurRad="38100" dist="38100" dir="2700000" algn="tl">
                    <a:srgbClr val="000000">
                      <a:alpha val="43137"/>
                    </a:srgbClr>
                  </a:outerShdw>
                </a:effectLst>
              </a:rPr>
              <a:t> </a:t>
            </a:r>
            <a:r>
              <a:rPr lang="en-GB" sz="3200" b="1" dirty="0">
                <a:solidFill>
                  <a:schemeClr val="accent1">
                    <a:lumMod val="90000"/>
                    <a:lumOff val="10000"/>
                  </a:schemeClr>
                </a:solidFill>
                <a:effectLst>
                  <a:outerShdw blurRad="38100" dist="38100" dir="2700000" algn="tl">
                    <a:srgbClr val="000000">
                      <a:alpha val="43137"/>
                    </a:srgbClr>
                  </a:outerShdw>
                </a:effectLst>
              </a:rPr>
              <a:t>(</a:t>
            </a:r>
            <a:r>
              <a:rPr lang="en-US" sz="3200" b="1" dirty="0">
                <a:solidFill>
                  <a:schemeClr val="accent1">
                    <a:lumMod val="90000"/>
                    <a:lumOff val="10000"/>
                  </a:schemeClr>
                </a:solidFill>
                <a:effectLst>
                  <a:outerShdw blurRad="38100" dist="38100" dir="2700000" algn="tl">
                    <a:srgbClr val="000000">
                      <a:alpha val="43137"/>
                    </a:srgbClr>
                  </a:outerShdw>
                </a:effectLst>
              </a:rPr>
              <a:t>Next Steps)</a:t>
            </a:r>
          </a:p>
          <a:p>
            <a:pPr>
              <a:spcBef>
                <a:spcPts val="0"/>
              </a:spcBef>
            </a:pPr>
            <a:endParaRPr lang="en-US" sz="2000" b="1" dirty="0"/>
          </a:p>
          <a:p>
            <a:pPr>
              <a:spcBef>
                <a:spcPts val="0"/>
              </a:spcBef>
            </a:pPr>
            <a:r>
              <a:rPr lang="en-US" sz="2000" b="1" dirty="0"/>
              <a:t>The </a:t>
            </a:r>
            <a:r>
              <a:rPr lang="en-US" sz="2000" b="1" dirty="0" err="1"/>
              <a:t>WatechPark</a:t>
            </a:r>
            <a:r>
              <a:rPr lang="en-US" sz="2000" b="1" dirty="0"/>
              <a:t> IoT capstone project was developed to address the consumer demographic by determining a alternative method in regards to payment for parking, capacity management, and real-time information gathering. During the course of fifteen weeks, we have worked extensively on designing, developing, and integrating hardware/software components in preparation of unit testing, mass production testing phases, and overall refinement. Therefore, through the combined effort of all team members, we have successfully achieved our proposed objective by creating an alternative parking lot management system, to assist with everyday consumer occurrences and parking situations.</a:t>
            </a:r>
          </a:p>
          <a:p>
            <a:endParaRPr lang="en-US" sz="2000" b="1" dirty="0">
              <a:solidFill>
                <a:schemeClr val="accent1">
                  <a:lumMod val="90000"/>
                  <a:lumOff val="10000"/>
                </a:schemeClr>
              </a:solidFill>
            </a:endParaRPr>
          </a:p>
          <a:p>
            <a:r>
              <a:rPr lang="en-US" sz="2000" b="1" dirty="0">
                <a:solidFill>
                  <a:schemeClr val="accent1">
                    <a:lumMod val="90000"/>
                    <a:lumOff val="10000"/>
                  </a:schemeClr>
                </a:solidFill>
              </a:rPr>
              <a:t>Future steps may include, a more compact PCB design to accompany the use of the two servo motors. Thus, reducing the overall footprint size of the project by a more considerable amount and allowing further room for improvement in terms of hardware use/capabilities. Other possible additions, may include adding  support for each available parking spot on our prototype model. This would require the use of a I2C multiplexer to allow individual VCNL4010 proximity sensors to be positioned at each parking space, rather than the current single VCNL4010 device. Additionally, to appeal to the mass market a web application may be developed to allow a wide range of public users the ability to view advanced metrics/live parking lot data. The application would mirror the mobile application and allow the consumer to interact through a global reach. Thus, in return gaining further popularity to contend as a major alternative SMART parking IoT platform from a investors standpoint.</a:t>
            </a:r>
            <a:endParaRPr lang="en-US" sz="2800" b="1" dirty="0">
              <a:solidFill>
                <a:schemeClr val="accent1">
                  <a:lumMod val="90000"/>
                  <a:lumOff val="10000"/>
                </a:schemeClr>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8D53D329-EEE4-47B8-9C5C-DC5A35CDAB52}"/>
              </a:ext>
            </a:extLst>
          </p:cNvPr>
          <p:cNvPicPr>
            <a:picLocks noChangeAspect="1"/>
          </p:cNvPicPr>
          <p:nvPr/>
        </p:nvPicPr>
        <p:blipFill>
          <a:blip r:embed="rId10"/>
          <a:stretch>
            <a:fillRect/>
          </a:stretch>
        </p:blipFill>
        <p:spPr>
          <a:xfrm>
            <a:off x="3193543" y="28556500"/>
            <a:ext cx="7296116" cy="3200527"/>
          </a:xfrm>
          <a:prstGeom prst="rect">
            <a:avLst/>
          </a:prstGeom>
        </p:spPr>
      </p:pic>
      <p:sp>
        <p:nvSpPr>
          <p:cNvPr id="4" name="TextBox 3">
            <a:extLst>
              <a:ext uri="{FF2B5EF4-FFF2-40B4-BE49-F238E27FC236}">
                <a16:creationId xmlns:a16="http://schemas.microsoft.com/office/drawing/2014/main" id="{8100F3AB-B007-49B4-8264-57DA612CF7EB}"/>
              </a:ext>
            </a:extLst>
          </p:cNvPr>
          <p:cNvSpPr txBox="1"/>
          <p:nvPr/>
        </p:nvSpPr>
        <p:spPr>
          <a:xfrm>
            <a:off x="838200" y="29718000"/>
            <a:ext cx="2107444" cy="707886"/>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BOM – Final Project Budget</a:t>
            </a:r>
          </a:p>
        </p:txBody>
      </p:sp>
      <p:pic>
        <p:nvPicPr>
          <p:cNvPr id="31" name="Picture 30">
            <a:extLst>
              <a:ext uri="{FF2B5EF4-FFF2-40B4-BE49-F238E27FC236}">
                <a16:creationId xmlns:a16="http://schemas.microsoft.com/office/drawing/2014/main" id="{8EA4E44D-C407-499F-A6CD-F5B08E62C09C}"/>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22707248" y="11124611"/>
            <a:ext cx="2541454" cy="4034066"/>
          </a:xfrm>
          <a:prstGeom prst="rect">
            <a:avLst/>
          </a:prstGeom>
        </p:spPr>
      </p:pic>
      <p:pic>
        <p:nvPicPr>
          <p:cNvPr id="32" name="Picture 31">
            <a:extLst>
              <a:ext uri="{FF2B5EF4-FFF2-40B4-BE49-F238E27FC236}">
                <a16:creationId xmlns:a16="http://schemas.microsoft.com/office/drawing/2014/main" id="{BF51F1FC-D0D4-4B9F-8C2C-0D9A6B633119}"/>
              </a:ext>
            </a:extLst>
          </p:cNvPr>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010702" y="11124611"/>
            <a:ext cx="2323284" cy="4093904"/>
          </a:xfrm>
          <a:prstGeom prst="rect">
            <a:avLst/>
          </a:prstGeom>
          <a:noFill/>
          <a:ln>
            <a:noFill/>
          </a:ln>
        </p:spPr>
      </p:pic>
      <p:pic>
        <p:nvPicPr>
          <p:cNvPr id="33" name="Picture 32">
            <a:extLst>
              <a:ext uri="{FF2B5EF4-FFF2-40B4-BE49-F238E27FC236}">
                <a16:creationId xmlns:a16="http://schemas.microsoft.com/office/drawing/2014/main" id="{2459FD58-97A3-4014-A3C7-4BA6A0EDBF01}"/>
              </a:ext>
            </a:extLst>
          </p:cNvPr>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327335" y="11124611"/>
            <a:ext cx="2455255" cy="4101029"/>
          </a:xfrm>
          <a:prstGeom prst="rect">
            <a:avLst/>
          </a:prstGeom>
          <a:noFill/>
          <a:ln>
            <a:noFill/>
          </a:ln>
        </p:spPr>
      </p:pic>
      <p:sp>
        <p:nvSpPr>
          <p:cNvPr id="5" name="TextBox 4">
            <a:extLst>
              <a:ext uri="{FF2B5EF4-FFF2-40B4-BE49-F238E27FC236}">
                <a16:creationId xmlns:a16="http://schemas.microsoft.com/office/drawing/2014/main" id="{23C276C9-DFC5-4820-9D43-8EC10E045841}"/>
              </a:ext>
            </a:extLst>
          </p:cNvPr>
          <p:cNvSpPr txBox="1"/>
          <p:nvPr/>
        </p:nvSpPr>
        <p:spPr>
          <a:xfrm>
            <a:off x="22982867" y="15376202"/>
            <a:ext cx="1731757"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Login Screen</a:t>
            </a:r>
          </a:p>
        </p:txBody>
      </p:sp>
      <p:sp>
        <p:nvSpPr>
          <p:cNvPr id="37" name="TextBox 36">
            <a:extLst>
              <a:ext uri="{FF2B5EF4-FFF2-40B4-BE49-F238E27FC236}">
                <a16:creationId xmlns:a16="http://schemas.microsoft.com/office/drawing/2014/main" id="{BDD63E51-C26A-4999-B64D-93CB90695E98}"/>
              </a:ext>
            </a:extLst>
          </p:cNvPr>
          <p:cNvSpPr txBox="1"/>
          <p:nvPr/>
        </p:nvSpPr>
        <p:spPr>
          <a:xfrm>
            <a:off x="26323483" y="15371960"/>
            <a:ext cx="1833968"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Home Screen</a:t>
            </a:r>
          </a:p>
        </p:txBody>
      </p:sp>
      <p:sp>
        <p:nvSpPr>
          <p:cNvPr id="38" name="TextBox 37">
            <a:extLst>
              <a:ext uri="{FF2B5EF4-FFF2-40B4-BE49-F238E27FC236}">
                <a16:creationId xmlns:a16="http://schemas.microsoft.com/office/drawing/2014/main" id="{14FBC4D0-D455-422C-BCCA-BA2FA3FA11A8}"/>
              </a:ext>
            </a:extLst>
          </p:cNvPr>
          <p:cNvSpPr txBox="1"/>
          <p:nvPr/>
        </p:nvSpPr>
        <p:spPr>
          <a:xfrm>
            <a:off x="29276058" y="15391739"/>
            <a:ext cx="2455255"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‘View Details’ Screen</a:t>
            </a:r>
          </a:p>
        </p:txBody>
      </p:sp>
      <p:sp>
        <p:nvSpPr>
          <p:cNvPr id="6" name="Arrow: Striped Right 5">
            <a:extLst>
              <a:ext uri="{FF2B5EF4-FFF2-40B4-BE49-F238E27FC236}">
                <a16:creationId xmlns:a16="http://schemas.microsoft.com/office/drawing/2014/main" id="{630912C3-A9A7-42C1-94BE-B8440C6FF50E}"/>
              </a:ext>
            </a:extLst>
          </p:cNvPr>
          <p:cNvSpPr/>
          <p:nvPr/>
        </p:nvSpPr>
        <p:spPr>
          <a:xfrm>
            <a:off x="24950767" y="12847402"/>
            <a:ext cx="1059935" cy="685800"/>
          </a:xfrm>
          <a:prstGeom prst="stripedRightArrow">
            <a:avLst/>
          </a:prstGeom>
          <a:gradFill>
            <a:gsLst>
              <a:gs pos="0">
                <a:srgbClr val="2166FF"/>
              </a:gs>
              <a:gs pos="100000">
                <a:schemeClr val="accent1">
                  <a:tint val="50000"/>
                  <a:shade val="100000"/>
                  <a:satMod val="350000"/>
                </a:schemeClr>
              </a:gs>
            </a:gsLst>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Arrow: Striped Right 6">
            <a:extLst>
              <a:ext uri="{FF2B5EF4-FFF2-40B4-BE49-F238E27FC236}">
                <a16:creationId xmlns:a16="http://schemas.microsoft.com/office/drawing/2014/main" id="{2C26FEB7-7CDB-446F-87E3-A8C9FDB30905}"/>
              </a:ext>
            </a:extLst>
          </p:cNvPr>
          <p:cNvSpPr/>
          <p:nvPr/>
        </p:nvSpPr>
        <p:spPr>
          <a:xfrm>
            <a:off x="28333986" y="12786297"/>
            <a:ext cx="966772" cy="685800"/>
          </a:xfrm>
          <a:prstGeom prst="stripedRightArrow">
            <a:avLst/>
          </a:prstGeom>
          <a:gradFill>
            <a:gsLst>
              <a:gs pos="0">
                <a:srgbClr val="92D050"/>
              </a:gs>
              <a:gs pos="100000">
                <a:schemeClr val="accent1">
                  <a:tint val="50000"/>
                  <a:shade val="100000"/>
                  <a:satMod val="350000"/>
                </a:schemeClr>
              </a:gs>
            </a:gsLst>
            <a:lin ang="16200000" scaled="0"/>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28592079-B80C-492C-9AA9-8266D10D083C}"/>
              </a:ext>
            </a:extLst>
          </p:cNvPr>
          <p:cNvPicPr/>
          <p:nvPr/>
        </p:nvPicPr>
        <p:blipFill>
          <a:blip r:embed="rId14"/>
          <a:stretch>
            <a:fillRect/>
          </a:stretch>
        </p:blipFill>
        <p:spPr>
          <a:xfrm>
            <a:off x="22727254" y="20557151"/>
            <a:ext cx="2742802" cy="3252769"/>
          </a:xfrm>
          <a:prstGeom prst="rect">
            <a:avLst/>
          </a:prstGeom>
        </p:spPr>
      </p:pic>
      <p:pic>
        <p:nvPicPr>
          <p:cNvPr id="43" name="Picture 42">
            <a:extLst>
              <a:ext uri="{FF2B5EF4-FFF2-40B4-BE49-F238E27FC236}">
                <a16:creationId xmlns:a16="http://schemas.microsoft.com/office/drawing/2014/main" id="{5CA70F25-DBD0-432B-BCE7-F65298C5D216}"/>
              </a:ext>
            </a:extLst>
          </p:cNvPr>
          <p:cNvPicPr/>
          <p:nvPr/>
        </p:nvPicPr>
        <p:blipFill>
          <a:blip r:embed="rId15"/>
          <a:stretch>
            <a:fillRect/>
          </a:stretch>
        </p:blipFill>
        <p:spPr>
          <a:xfrm>
            <a:off x="25651650" y="20557151"/>
            <a:ext cx="2886980" cy="3252769"/>
          </a:xfrm>
          <a:prstGeom prst="rect">
            <a:avLst/>
          </a:prstGeom>
        </p:spPr>
      </p:pic>
      <p:pic>
        <p:nvPicPr>
          <p:cNvPr id="44" name="Picture 43">
            <a:extLst>
              <a:ext uri="{FF2B5EF4-FFF2-40B4-BE49-F238E27FC236}">
                <a16:creationId xmlns:a16="http://schemas.microsoft.com/office/drawing/2014/main" id="{7F8ACCCA-EAE3-486A-ACCC-492A8D692998}"/>
              </a:ext>
            </a:extLst>
          </p:cNvPr>
          <p:cNvPicPr/>
          <p:nvPr/>
        </p:nvPicPr>
        <p:blipFill>
          <a:blip r:embed="rId16"/>
          <a:stretch>
            <a:fillRect/>
          </a:stretch>
        </p:blipFill>
        <p:spPr>
          <a:xfrm>
            <a:off x="28776029" y="25812749"/>
            <a:ext cx="2840687" cy="2402141"/>
          </a:xfrm>
          <a:prstGeom prst="rect">
            <a:avLst/>
          </a:prstGeom>
        </p:spPr>
      </p:pic>
      <p:pic>
        <p:nvPicPr>
          <p:cNvPr id="46" name="Picture 45">
            <a:extLst>
              <a:ext uri="{FF2B5EF4-FFF2-40B4-BE49-F238E27FC236}">
                <a16:creationId xmlns:a16="http://schemas.microsoft.com/office/drawing/2014/main" id="{B53851F3-8543-4CC3-B9FD-085D347ECCDE}"/>
              </a:ext>
            </a:extLst>
          </p:cNvPr>
          <p:cNvPicPr/>
          <p:nvPr/>
        </p:nvPicPr>
        <p:blipFill>
          <a:blip r:embed="rId17"/>
          <a:stretch>
            <a:fillRect/>
          </a:stretch>
        </p:blipFill>
        <p:spPr>
          <a:xfrm>
            <a:off x="25967344" y="25818094"/>
            <a:ext cx="2342011" cy="931911"/>
          </a:xfrm>
          <a:prstGeom prst="rect">
            <a:avLst/>
          </a:prstGeom>
        </p:spPr>
      </p:pic>
      <p:pic>
        <p:nvPicPr>
          <p:cNvPr id="47" name="Picture 46">
            <a:extLst>
              <a:ext uri="{FF2B5EF4-FFF2-40B4-BE49-F238E27FC236}">
                <a16:creationId xmlns:a16="http://schemas.microsoft.com/office/drawing/2014/main" id="{5CD790DE-AB91-4AB0-9A55-5BD5F95A92C6}"/>
              </a:ext>
            </a:extLst>
          </p:cNvPr>
          <p:cNvPicPr/>
          <p:nvPr/>
        </p:nvPicPr>
        <p:blipFill>
          <a:blip r:embed="rId18"/>
          <a:stretch>
            <a:fillRect/>
          </a:stretch>
        </p:blipFill>
        <p:spPr>
          <a:xfrm>
            <a:off x="22801955" y="25812750"/>
            <a:ext cx="2591696" cy="2307306"/>
          </a:xfrm>
          <a:prstGeom prst="rect">
            <a:avLst/>
          </a:prstGeom>
        </p:spPr>
      </p:pic>
      <p:pic>
        <p:nvPicPr>
          <p:cNvPr id="48" name="Picture 47">
            <a:extLst>
              <a:ext uri="{FF2B5EF4-FFF2-40B4-BE49-F238E27FC236}">
                <a16:creationId xmlns:a16="http://schemas.microsoft.com/office/drawing/2014/main" id="{010A58BA-8C58-4027-A8E7-5AC1B5877135}"/>
              </a:ext>
            </a:extLst>
          </p:cNvPr>
          <p:cNvPicPr/>
          <p:nvPr/>
        </p:nvPicPr>
        <p:blipFill>
          <a:blip r:embed="rId19"/>
          <a:stretch>
            <a:fillRect/>
          </a:stretch>
        </p:blipFill>
        <p:spPr>
          <a:xfrm>
            <a:off x="25880091" y="27058483"/>
            <a:ext cx="2323485" cy="876268"/>
          </a:xfrm>
          <a:prstGeom prst="rect">
            <a:avLst/>
          </a:prstGeom>
        </p:spPr>
      </p:pic>
      <p:pic>
        <p:nvPicPr>
          <p:cNvPr id="49" name="Picture 48">
            <a:extLst>
              <a:ext uri="{FF2B5EF4-FFF2-40B4-BE49-F238E27FC236}">
                <a16:creationId xmlns:a16="http://schemas.microsoft.com/office/drawing/2014/main" id="{7C640850-6D56-4A7E-8975-87ADD56C9BED}"/>
              </a:ext>
            </a:extLst>
          </p:cNvPr>
          <p:cNvPicPr/>
          <p:nvPr/>
        </p:nvPicPr>
        <p:blipFill>
          <a:blip r:embed="rId20"/>
          <a:stretch>
            <a:fillRect/>
          </a:stretch>
        </p:blipFill>
        <p:spPr>
          <a:xfrm>
            <a:off x="28720814" y="20498858"/>
            <a:ext cx="2742803" cy="3311062"/>
          </a:xfrm>
          <a:prstGeom prst="rect">
            <a:avLst/>
          </a:prstGeom>
        </p:spPr>
      </p:pic>
      <p:pic>
        <p:nvPicPr>
          <p:cNvPr id="50" name="Picture 49">
            <a:extLst>
              <a:ext uri="{FF2B5EF4-FFF2-40B4-BE49-F238E27FC236}">
                <a16:creationId xmlns:a16="http://schemas.microsoft.com/office/drawing/2014/main" id="{ED89B030-76D0-4598-8D36-0D87E64AF25C}"/>
              </a:ext>
            </a:extLst>
          </p:cNvPr>
          <p:cNvPicPr/>
          <p:nvPr/>
        </p:nvPicPr>
        <p:blipFill>
          <a:blip r:embed="rId21"/>
          <a:stretch>
            <a:fillRect/>
          </a:stretch>
        </p:blipFill>
        <p:spPr>
          <a:xfrm>
            <a:off x="22655056" y="30689797"/>
            <a:ext cx="2391341" cy="1259841"/>
          </a:xfrm>
          <a:prstGeom prst="rect">
            <a:avLst/>
          </a:prstGeom>
        </p:spPr>
      </p:pic>
      <p:sp>
        <p:nvSpPr>
          <p:cNvPr id="9" name="TextBox 8">
            <a:extLst>
              <a:ext uri="{FF2B5EF4-FFF2-40B4-BE49-F238E27FC236}">
                <a16:creationId xmlns:a16="http://schemas.microsoft.com/office/drawing/2014/main" id="{AD8D9C75-4B5C-42C3-A0C3-1F628F451567}"/>
              </a:ext>
            </a:extLst>
          </p:cNvPr>
          <p:cNvSpPr txBox="1"/>
          <p:nvPr/>
        </p:nvSpPr>
        <p:spPr>
          <a:xfrm>
            <a:off x="25651650" y="30663813"/>
            <a:ext cx="6110173" cy="1200329"/>
          </a:xfrm>
          <a:prstGeom prst="rect">
            <a:avLst/>
          </a:prstGeom>
          <a:noFill/>
        </p:spPr>
        <p:txBody>
          <a:bodyPr wrap="square" rtlCol="0">
            <a:spAutoFit/>
          </a:bodyPr>
          <a:lstStyle/>
          <a:p>
            <a:r>
              <a:rPr lang="en-US" sz="2400" b="1" i="1" dirty="0">
                <a:latin typeface="+mn-lt"/>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The ‘</a:t>
            </a:r>
            <a:r>
              <a:rPr lang="en-US" sz="2400" b="1" i="1" dirty="0" err="1">
                <a:latin typeface="Times New Roman" panose="02020603050405020304" pitchFamily="18" charset="0"/>
                <a:cs typeface="Times New Roman" panose="02020603050405020304" pitchFamily="18" charset="0"/>
              </a:rPr>
              <a:t>AdminControl</a:t>
            </a:r>
            <a:r>
              <a:rPr lang="en-US" sz="2400" b="1" i="1" dirty="0">
                <a:latin typeface="Times New Roman" panose="02020603050405020304" pitchFamily="18" charset="0"/>
                <a:cs typeface="Times New Roman" panose="02020603050405020304" pitchFamily="18" charset="0"/>
              </a:rPr>
              <a:t>’ table stores the status of the gate and sends a value of 1 or 0 to indicate an opening or closing of the barrier.</a:t>
            </a:r>
          </a:p>
        </p:txBody>
      </p:sp>
      <p:sp>
        <p:nvSpPr>
          <p:cNvPr id="30" name="TextBox 29">
            <a:extLst>
              <a:ext uri="{FF2B5EF4-FFF2-40B4-BE49-F238E27FC236}">
                <a16:creationId xmlns:a16="http://schemas.microsoft.com/office/drawing/2014/main" id="{9F1DB854-0AB0-4B5C-A7AB-E7A3590D28D9}"/>
              </a:ext>
            </a:extLst>
          </p:cNvPr>
          <p:cNvSpPr txBox="1"/>
          <p:nvPr/>
        </p:nvSpPr>
        <p:spPr>
          <a:xfrm>
            <a:off x="23198441" y="24018717"/>
            <a:ext cx="2346938"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TestUsers</a:t>
            </a:r>
            <a:r>
              <a:rPr lang="en-US" sz="2000" b="1" i="1" dirty="0">
                <a:latin typeface="Times New Roman" panose="02020603050405020304" pitchFamily="18" charset="0"/>
                <a:cs typeface="Times New Roman" panose="02020603050405020304" pitchFamily="18" charset="0"/>
              </a:rPr>
              <a:t>’ Table</a:t>
            </a:r>
          </a:p>
        </p:txBody>
      </p:sp>
      <p:sp>
        <p:nvSpPr>
          <p:cNvPr id="34" name="TextBox 33">
            <a:extLst>
              <a:ext uri="{FF2B5EF4-FFF2-40B4-BE49-F238E27FC236}">
                <a16:creationId xmlns:a16="http://schemas.microsoft.com/office/drawing/2014/main" id="{F51832C4-1707-4B31-BD44-57B11425148F}"/>
              </a:ext>
            </a:extLst>
          </p:cNvPr>
          <p:cNvSpPr txBox="1"/>
          <p:nvPr/>
        </p:nvSpPr>
        <p:spPr>
          <a:xfrm>
            <a:off x="25929238" y="24018717"/>
            <a:ext cx="2826480"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ProximityData</a:t>
            </a:r>
            <a:r>
              <a:rPr lang="en-US" sz="2000" b="1" i="1" dirty="0">
                <a:latin typeface="Times New Roman" panose="02020603050405020304" pitchFamily="18" charset="0"/>
                <a:cs typeface="Times New Roman" panose="02020603050405020304" pitchFamily="18" charset="0"/>
              </a:rPr>
              <a:t>’ Table</a:t>
            </a:r>
          </a:p>
        </p:txBody>
      </p:sp>
      <p:sp>
        <p:nvSpPr>
          <p:cNvPr id="35" name="TextBox 34">
            <a:extLst>
              <a:ext uri="{FF2B5EF4-FFF2-40B4-BE49-F238E27FC236}">
                <a16:creationId xmlns:a16="http://schemas.microsoft.com/office/drawing/2014/main" id="{F2916759-4BAB-492B-BC92-E23FDD6571DD}"/>
              </a:ext>
            </a:extLst>
          </p:cNvPr>
          <p:cNvSpPr txBox="1"/>
          <p:nvPr/>
        </p:nvSpPr>
        <p:spPr>
          <a:xfrm>
            <a:off x="28861231" y="28214891"/>
            <a:ext cx="3070726" cy="413423"/>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ParkingLocations</a:t>
            </a:r>
            <a:r>
              <a:rPr lang="en-US" sz="2000" b="1" i="1" dirty="0">
                <a:latin typeface="Times New Roman" panose="02020603050405020304" pitchFamily="18" charset="0"/>
                <a:cs typeface="Times New Roman" panose="02020603050405020304" pitchFamily="18" charset="0"/>
              </a:rPr>
              <a:t>’ Table</a:t>
            </a:r>
          </a:p>
        </p:txBody>
      </p:sp>
      <p:sp>
        <p:nvSpPr>
          <p:cNvPr id="36" name="TextBox 35">
            <a:extLst>
              <a:ext uri="{FF2B5EF4-FFF2-40B4-BE49-F238E27FC236}">
                <a16:creationId xmlns:a16="http://schemas.microsoft.com/office/drawing/2014/main" id="{B26F0B00-1843-41CC-B4FB-54249534F6C3}"/>
              </a:ext>
            </a:extLst>
          </p:cNvPr>
          <p:cNvSpPr txBox="1"/>
          <p:nvPr/>
        </p:nvSpPr>
        <p:spPr>
          <a:xfrm>
            <a:off x="23533347" y="28206159"/>
            <a:ext cx="1798712"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‘Orders’ Table</a:t>
            </a:r>
          </a:p>
        </p:txBody>
      </p:sp>
      <p:sp>
        <p:nvSpPr>
          <p:cNvPr id="39" name="TextBox 38">
            <a:extLst>
              <a:ext uri="{FF2B5EF4-FFF2-40B4-BE49-F238E27FC236}">
                <a16:creationId xmlns:a16="http://schemas.microsoft.com/office/drawing/2014/main" id="{E86BC20A-05F9-4444-AB36-24C05B76A1A5}"/>
              </a:ext>
            </a:extLst>
          </p:cNvPr>
          <p:cNvSpPr txBox="1"/>
          <p:nvPr/>
        </p:nvSpPr>
        <p:spPr>
          <a:xfrm>
            <a:off x="26072342" y="28170776"/>
            <a:ext cx="2440716"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EntryStatus</a:t>
            </a:r>
            <a:r>
              <a:rPr lang="en-US" sz="2000" b="1" i="1" dirty="0">
                <a:latin typeface="Times New Roman" panose="02020603050405020304" pitchFamily="18" charset="0"/>
                <a:cs typeface="Times New Roman" panose="02020603050405020304" pitchFamily="18" charset="0"/>
              </a:rPr>
              <a:t>’ Table</a:t>
            </a:r>
          </a:p>
        </p:txBody>
      </p:sp>
      <p:sp>
        <p:nvSpPr>
          <p:cNvPr id="40" name="TextBox 39">
            <a:extLst>
              <a:ext uri="{FF2B5EF4-FFF2-40B4-BE49-F238E27FC236}">
                <a16:creationId xmlns:a16="http://schemas.microsoft.com/office/drawing/2014/main" id="{117F632E-4D05-457D-91D1-6AD7B57F36F4}"/>
              </a:ext>
            </a:extLst>
          </p:cNvPr>
          <p:cNvSpPr txBox="1"/>
          <p:nvPr/>
        </p:nvSpPr>
        <p:spPr>
          <a:xfrm>
            <a:off x="29476547" y="23993464"/>
            <a:ext cx="1608786"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‘Cars‘ Table</a:t>
            </a:r>
          </a:p>
        </p:txBody>
      </p:sp>
      <p:sp>
        <p:nvSpPr>
          <p:cNvPr id="42" name="TextBox 41">
            <a:extLst>
              <a:ext uri="{FF2B5EF4-FFF2-40B4-BE49-F238E27FC236}">
                <a16:creationId xmlns:a16="http://schemas.microsoft.com/office/drawing/2014/main" id="{5883174B-E868-4E83-8994-E976F25A2D56}"/>
              </a:ext>
            </a:extLst>
          </p:cNvPr>
          <p:cNvSpPr txBox="1"/>
          <p:nvPr/>
        </p:nvSpPr>
        <p:spPr>
          <a:xfrm>
            <a:off x="26229669" y="26762632"/>
            <a:ext cx="2323485" cy="400110"/>
          </a:xfrm>
          <a:prstGeom prst="rect">
            <a:avLst/>
          </a:prstGeom>
          <a:noFill/>
        </p:spPr>
        <p:txBody>
          <a:bodyPr wrap="square" rtlCol="0">
            <a:spAutoFit/>
          </a:bodyPr>
          <a:lstStyle/>
          <a:p>
            <a:r>
              <a:rPr lang="en-US" sz="2000"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GateStatus</a:t>
            </a:r>
            <a:r>
              <a:rPr lang="en-US" sz="2000" b="1" i="1" dirty="0">
                <a:latin typeface="Times New Roman" panose="02020603050405020304" pitchFamily="18" charset="0"/>
                <a:cs typeface="Times New Roman" panose="02020603050405020304" pitchFamily="18" charset="0"/>
              </a:rPr>
              <a:t>’ Table</a:t>
            </a:r>
          </a:p>
        </p:txBody>
      </p:sp>
      <p:sp>
        <p:nvSpPr>
          <p:cNvPr id="2" name="TextBox 1">
            <a:extLst>
              <a:ext uri="{FF2B5EF4-FFF2-40B4-BE49-F238E27FC236}">
                <a16:creationId xmlns:a16="http://schemas.microsoft.com/office/drawing/2014/main" id="{2390873E-2E98-42FF-A623-A5A91F21CF03}"/>
              </a:ext>
            </a:extLst>
          </p:cNvPr>
          <p:cNvSpPr txBox="1"/>
          <p:nvPr/>
        </p:nvSpPr>
        <p:spPr>
          <a:xfrm flipH="1">
            <a:off x="6524179" y="27955332"/>
            <a:ext cx="3810001" cy="430887"/>
          </a:xfrm>
          <a:prstGeom prst="rect">
            <a:avLst/>
          </a:prstGeom>
          <a:noFill/>
        </p:spPr>
        <p:txBody>
          <a:bodyPr wrap="square" rtlCol="0">
            <a:spAutoFit/>
          </a:bodyPr>
          <a:lstStyle/>
          <a:p>
            <a:r>
              <a:rPr lang="en-US" sz="2200" b="1" dirty="0">
                <a:solidFill>
                  <a:schemeClr val="accent1">
                    <a:lumMod val="90000"/>
                    <a:lumOff val="10000"/>
                  </a:schemeClr>
                </a:solidFill>
              </a:rPr>
              <a:t>Total Project Cost: $261.79</a:t>
            </a:r>
          </a:p>
        </p:txBody>
      </p:sp>
      <p:sp>
        <p:nvSpPr>
          <p:cNvPr id="8" name="TextBox 7">
            <a:extLst>
              <a:ext uri="{FF2B5EF4-FFF2-40B4-BE49-F238E27FC236}">
                <a16:creationId xmlns:a16="http://schemas.microsoft.com/office/drawing/2014/main" id="{0A220D8B-B53F-4444-B364-1690649C5A02}"/>
              </a:ext>
            </a:extLst>
          </p:cNvPr>
          <p:cNvSpPr txBox="1"/>
          <p:nvPr/>
        </p:nvSpPr>
        <p:spPr>
          <a:xfrm>
            <a:off x="22605373" y="6779227"/>
            <a:ext cx="9515709" cy="1692771"/>
          </a:xfrm>
          <a:prstGeom prst="rect">
            <a:avLst/>
          </a:prstGeom>
          <a:noFill/>
        </p:spPr>
        <p:txBody>
          <a:bodyPr wrap="square" rtlCol="0">
            <a:spAutoFit/>
          </a:bodyPr>
          <a:lstStyle/>
          <a:p>
            <a:r>
              <a:rPr lang="en-US" sz="2000" b="1" dirty="0"/>
              <a:t>The mobile application works alongside an online database structure through the Firebase database and on-site devices which include the VCNL4010 Proximity sensor, IR Break Beam Sensor, and the 2 servo motors running alongside the PCA9685 servo controller. </a:t>
            </a:r>
          </a:p>
          <a:p>
            <a:endParaRPr lang="en-US" sz="2400" dirty="0"/>
          </a:p>
        </p:txBody>
      </p:sp>
      <p:sp>
        <p:nvSpPr>
          <p:cNvPr id="45" name="TextBox 44">
            <a:extLst>
              <a:ext uri="{FF2B5EF4-FFF2-40B4-BE49-F238E27FC236}">
                <a16:creationId xmlns:a16="http://schemas.microsoft.com/office/drawing/2014/main" id="{B6E4D93A-1CC5-4331-B221-EFA36DB75F95}"/>
              </a:ext>
            </a:extLst>
          </p:cNvPr>
          <p:cNvSpPr txBox="1"/>
          <p:nvPr/>
        </p:nvSpPr>
        <p:spPr>
          <a:xfrm>
            <a:off x="22632976" y="6305099"/>
            <a:ext cx="9523424" cy="769441"/>
          </a:xfrm>
          <a:prstGeom prst="rect">
            <a:avLst/>
          </a:prstGeom>
          <a:noFill/>
        </p:spPr>
        <p:txBody>
          <a:bodyPr wrap="square" rtlCol="0">
            <a:spAutoFit/>
          </a:bodyPr>
          <a:lstStyle/>
          <a:p>
            <a:r>
              <a:rPr lang="en-US" sz="2000" b="1" dirty="0">
                <a:solidFill>
                  <a:schemeClr val="accent1">
                    <a:lumMod val="90000"/>
                    <a:lumOff val="10000"/>
                  </a:schemeClr>
                </a:solidFill>
                <a:effectLst>
                  <a:outerShdw blurRad="38100" dist="38100" dir="2700000" algn="tl">
                    <a:srgbClr val="000000">
                      <a:alpha val="43137"/>
                    </a:srgbClr>
                  </a:outerShdw>
                </a:effectLst>
              </a:rPr>
              <a:t>Development Environment: Android Studio (JAVA) – API 21 and above </a:t>
            </a:r>
          </a:p>
          <a:p>
            <a:endParaRPr lang="en-US" sz="2400" dirty="0"/>
          </a:p>
        </p:txBody>
      </p:sp>
      <p:sp>
        <p:nvSpPr>
          <p:cNvPr id="51" name="TextBox 50">
            <a:extLst>
              <a:ext uri="{FF2B5EF4-FFF2-40B4-BE49-F238E27FC236}">
                <a16:creationId xmlns:a16="http://schemas.microsoft.com/office/drawing/2014/main" id="{B83E8DE8-B0D2-4928-ACBE-B1D843BF3939}"/>
              </a:ext>
            </a:extLst>
          </p:cNvPr>
          <p:cNvSpPr txBox="1"/>
          <p:nvPr/>
        </p:nvSpPr>
        <p:spPr>
          <a:xfrm>
            <a:off x="22601664" y="8176799"/>
            <a:ext cx="9160159" cy="3785652"/>
          </a:xfrm>
          <a:prstGeom prst="rect">
            <a:avLst/>
          </a:prstGeom>
          <a:noFill/>
        </p:spPr>
        <p:txBody>
          <a:bodyPr wrap="square" rtlCol="0">
            <a:spAutoFit/>
          </a:bodyPr>
          <a:lstStyle/>
          <a:p>
            <a:pPr>
              <a:spcBef>
                <a:spcPct val="50000"/>
              </a:spcBef>
            </a:pPr>
            <a:r>
              <a:rPr lang="en-US" sz="2000" b="1" dirty="0"/>
              <a:t>The application follows a login and authentication structure and is designed with various screens in mind to support our consumer application. This includes options to add a car, manage added cars, view real-time parking lot data and provide status updates/changes through the supporting sensors/effectors and the data sent and retrieved by the online database. Other features include consumer abilities to reserve a spot in a parking lot, select a parking pass, payment services and ability to view order history/transactions. As well as access settings, customize language preferences and other in-app options. </a:t>
            </a:r>
          </a:p>
          <a:p>
            <a:pPr>
              <a:spcBef>
                <a:spcPct val="50000"/>
              </a:spcBef>
            </a:pPr>
            <a:endParaRPr lang="en-US" sz="2400" b="1" dirty="0">
              <a:solidFill>
                <a:schemeClr val="accent1">
                  <a:lumMod val="90000"/>
                  <a:lumOff val="10000"/>
                </a:schemeClr>
              </a:solidFill>
              <a:effectLst>
                <a:outerShdw blurRad="38100" dist="38100" dir="2700000" algn="tl">
                  <a:srgbClr val="000000">
                    <a:alpha val="43137"/>
                  </a:srgbClr>
                </a:outerShdw>
              </a:effectLst>
            </a:endParaRPr>
          </a:p>
          <a:p>
            <a:endParaRPr lang="en-US" sz="2400" dirty="0"/>
          </a:p>
        </p:txBody>
      </p:sp>
      <p:sp>
        <p:nvSpPr>
          <p:cNvPr id="52" name="TextBox 51">
            <a:extLst>
              <a:ext uri="{FF2B5EF4-FFF2-40B4-BE49-F238E27FC236}">
                <a16:creationId xmlns:a16="http://schemas.microsoft.com/office/drawing/2014/main" id="{5CAB1C6D-299F-422A-8459-FA28260B5E45}"/>
              </a:ext>
            </a:extLst>
          </p:cNvPr>
          <p:cNvSpPr txBox="1"/>
          <p:nvPr/>
        </p:nvSpPr>
        <p:spPr>
          <a:xfrm>
            <a:off x="22549720" y="16984862"/>
            <a:ext cx="9515709" cy="2923877"/>
          </a:xfrm>
          <a:prstGeom prst="rect">
            <a:avLst/>
          </a:prstGeom>
          <a:noFill/>
        </p:spPr>
        <p:txBody>
          <a:bodyPr wrap="square" rtlCol="0">
            <a:spAutoFit/>
          </a:bodyPr>
          <a:lstStyle/>
          <a:p>
            <a:r>
              <a:rPr lang="en-US" sz="2000" b="1" dirty="0"/>
              <a:t>The online database is configured based on essential criteria needed to access the mobile application, hardware and vice-versa. The main source of delegating data is done through the Google Firebase database.</a:t>
            </a:r>
          </a:p>
          <a:p>
            <a:r>
              <a:rPr lang="en-US" sz="2000" b="1" dirty="0"/>
              <a:t>There are five main data structures used in the project, along with four sub-siding tables used for the purpose of the mobile application, and other intended functionality of our parking application. SQL scripts are used with Firebase/</a:t>
            </a:r>
            <a:r>
              <a:rPr lang="en-US" sz="2000" b="1" dirty="0" err="1"/>
              <a:t>Pyrebase</a:t>
            </a:r>
            <a:r>
              <a:rPr lang="en-US" sz="2000" b="1" dirty="0"/>
              <a:t>, to gain access to the Firebase API using the API key for both the mobile application and parking lot prototype. </a:t>
            </a:r>
          </a:p>
          <a:p>
            <a:endParaRPr lang="en-US" sz="2400" dirty="0"/>
          </a:p>
        </p:txBody>
      </p:sp>
      <p:sp>
        <p:nvSpPr>
          <p:cNvPr id="53" name="TextBox 52">
            <a:extLst>
              <a:ext uri="{FF2B5EF4-FFF2-40B4-BE49-F238E27FC236}">
                <a16:creationId xmlns:a16="http://schemas.microsoft.com/office/drawing/2014/main" id="{B353F868-F83A-4473-A583-EDD4FB61580E}"/>
              </a:ext>
            </a:extLst>
          </p:cNvPr>
          <p:cNvSpPr txBox="1"/>
          <p:nvPr/>
        </p:nvSpPr>
        <p:spPr>
          <a:xfrm>
            <a:off x="22558098" y="19516741"/>
            <a:ext cx="9515709" cy="1384995"/>
          </a:xfrm>
          <a:prstGeom prst="rect">
            <a:avLst/>
          </a:prstGeom>
          <a:noFill/>
        </p:spPr>
        <p:txBody>
          <a:bodyPr wrap="square" rtlCol="0">
            <a:spAutoFit/>
          </a:bodyPr>
          <a:lstStyle/>
          <a:p>
            <a:r>
              <a:rPr lang="en-US" sz="2000" b="1" dirty="0"/>
              <a:t>The ‘</a:t>
            </a:r>
            <a:r>
              <a:rPr lang="en-US" sz="2000" b="1" dirty="0" err="1"/>
              <a:t>TestUsers</a:t>
            </a:r>
            <a:r>
              <a:rPr lang="en-US" sz="2000" b="1" dirty="0"/>
              <a:t>’ data structure stores registration details specific to the user. The UID (user ID) acts as the primary key identifying each existing user and its registered account information.</a:t>
            </a:r>
          </a:p>
          <a:p>
            <a:endParaRPr lang="en-US" sz="2400" dirty="0"/>
          </a:p>
        </p:txBody>
      </p:sp>
      <p:sp>
        <p:nvSpPr>
          <p:cNvPr id="54" name="TextBox 53">
            <a:extLst>
              <a:ext uri="{FF2B5EF4-FFF2-40B4-BE49-F238E27FC236}">
                <a16:creationId xmlns:a16="http://schemas.microsoft.com/office/drawing/2014/main" id="{83EB19AC-71BD-4E37-8A5E-E30F5CB98501}"/>
              </a:ext>
            </a:extLst>
          </p:cNvPr>
          <p:cNvSpPr txBox="1"/>
          <p:nvPr/>
        </p:nvSpPr>
        <p:spPr>
          <a:xfrm>
            <a:off x="39344262" y="17024497"/>
            <a:ext cx="3916008" cy="430887"/>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Final Enclosure Design(Inkscape</a:t>
            </a:r>
            <a:r>
              <a:rPr lang="en-US" sz="2200" b="1" i="1" dirty="0">
                <a:latin typeface="Times New Roman" panose="02020603050405020304" pitchFamily="18" charset="0"/>
                <a:cs typeface="Times New Roman" panose="02020603050405020304" pitchFamily="18" charset="0"/>
              </a:rPr>
              <a:t>)</a:t>
            </a:r>
          </a:p>
        </p:txBody>
      </p:sp>
      <p:sp>
        <p:nvSpPr>
          <p:cNvPr id="55" name="TextBox 54">
            <a:extLst>
              <a:ext uri="{FF2B5EF4-FFF2-40B4-BE49-F238E27FC236}">
                <a16:creationId xmlns:a16="http://schemas.microsoft.com/office/drawing/2014/main" id="{5422E1DB-C36E-4CC1-A5A3-91E722EB7E83}"/>
              </a:ext>
            </a:extLst>
          </p:cNvPr>
          <p:cNvSpPr txBox="1"/>
          <p:nvPr/>
        </p:nvSpPr>
        <p:spPr>
          <a:xfrm>
            <a:off x="33848191" y="9173117"/>
            <a:ext cx="2651609" cy="707886"/>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Parking Lot Prototype Design(Inkscape)</a:t>
            </a:r>
          </a:p>
        </p:txBody>
      </p:sp>
      <p:pic>
        <p:nvPicPr>
          <p:cNvPr id="56" name="Picture 55">
            <a:extLst>
              <a:ext uri="{FF2B5EF4-FFF2-40B4-BE49-F238E27FC236}">
                <a16:creationId xmlns:a16="http://schemas.microsoft.com/office/drawing/2014/main" id="{2EF0AD72-8C97-48F6-A6EE-A90D545BE210}"/>
              </a:ext>
            </a:extLst>
          </p:cNvPr>
          <p:cNvPicPr/>
          <p:nvPr/>
        </p:nvPicPr>
        <p:blipFill>
          <a:blip r:embed="rId22">
            <a:extLst>
              <a:ext uri="{28A0092B-C50C-407E-A947-70E740481C1C}">
                <a14:useLocalDpi xmlns:a14="http://schemas.microsoft.com/office/drawing/2010/main" val="0"/>
              </a:ext>
            </a:extLst>
          </a:blip>
          <a:stretch>
            <a:fillRect/>
          </a:stretch>
        </p:blipFill>
        <p:spPr>
          <a:xfrm>
            <a:off x="40142108" y="451992"/>
            <a:ext cx="3063292" cy="3065774"/>
          </a:xfrm>
          <a:prstGeom prst="rect">
            <a:avLst/>
          </a:prstGeom>
        </p:spPr>
      </p:pic>
      <p:pic>
        <p:nvPicPr>
          <p:cNvPr id="24" name="Picture 23">
            <a:extLst>
              <a:ext uri="{FF2B5EF4-FFF2-40B4-BE49-F238E27FC236}">
                <a16:creationId xmlns:a16="http://schemas.microsoft.com/office/drawing/2014/main" id="{E8FAB6C4-4AA9-4CD1-AF24-AFF6A73B8460}"/>
              </a:ext>
            </a:extLst>
          </p:cNvPr>
          <p:cNvPicPr>
            <a:picLocks noChangeAspect="1"/>
          </p:cNvPicPr>
          <p:nvPr/>
        </p:nvPicPr>
        <p:blipFill>
          <a:blip r:embed="rId23"/>
          <a:stretch>
            <a:fillRect/>
          </a:stretch>
        </p:blipFill>
        <p:spPr>
          <a:xfrm rot="16200000">
            <a:off x="38622455" y="6854279"/>
            <a:ext cx="2582514" cy="5676055"/>
          </a:xfrm>
          <a:prstGeom prst="rect">
            <a:avLst/>
          </a:prstGeom>
        </p:spPr>
      </p:pic>
      <p:pic>
        <p:nvPicPr>
          <p:cNvPr id="25" name="Picture 24">
            <a:extLst>
              <a:ext uri="{FF2B5EF4-FFF2-40B4-BE49-F238E27FC236}">
                <a16:creationId xmlns:a16="http://schemas.microsoft.com/office/drawing/2014/main" id="{0B42C4C7-D204-40EA-8628-565C60409556}"/>
              </a:ext>
            </a:extLst>
          </p:cNvPr>
          <p:cNvPicPr>
            <a:picLocks noChangeAspect="1"/>
          </p:cNvPicPr>
          <p:nvPr/>
        </p:nvPicPr>
        <p:blipFill>
          <a:blip r:embed="rId24"/>
          <a:stretch>
            <a:fillRect/>
          </a:stretch>
        </p:blipFill>
        <p:spPr>
          <a:xfrm>
            <a:off x="39344263" y="14331973"/>
            <a:ext cx="3861138" cy="2692524"/>
          </a:xfrm>
          <a:prstGeom prst="rect">
            <a:avLst/>
          </a:prstGeom>
          <a:pattFill prst="pct70">
            <a:fgClr>
              <a:srgbClr val="FF0000"/>
            </a:fgClr>
            <a:bgClr>
              <a:schemeClr val="bg1"/>
            </a:bgClr>
          </a:pattFill>
          <a:ln>
            <a:noFill/>
          </a:ln>
        </p:spPr>
      </p:pic>
      <p:pic>
        <p:nvPicPr>
          <p:cNvPr id="10" name="Picture 9">
            <a:extLst>
              <a:ext uri="{FF2B5EF4-FFF2-40B4-BE49-F238E27FC236}">
                <a16:creationId xmlns:a16="http://schemas.microsoft.com/office/drawing/2014/main" id="{464EC7DD-6620-4887-A79A-64665D2119D1}"/>
              </a:ext>
            </a:extLst>
          </p:cNvPr>
          <p:cNvPicPr>
            <a:picLocks noChangeAspect="1"/>
          </p:cNvPicPr>
          <p:nvPr/>
        </p:nvPicPr>
        <p:blipFill>
          <a:blip r:embed="rId25"/>
          <a:stretch>
            <a:fillRect/>
          </a:stretch>
        </p:blipFill>
        <p:spPr>
          <a:xfrm>
            <a:off x="34624870" y="14580405"/>
            <a:ext cx="2908013" cy="2457706"/>
          </a:xfrm>
          <a:prstGeom prst="rect">
            <a:avLst/>
          </a:prstGeom>
        </p:spPr>
      </p:pic>
      <p:sp>
        <p:nvSpPr>
          <p:cNvPr id="57" name="TextBox 56">
            <a:extLst>
              <a:ext uri="{FF2B5EF4-FFF2-40B4-BE49-F238E27FC236}">
                <a16:creationId xmlns:a16="http://schemas.microsoft.com/office/drawing/2014/main" id="{8F0A5594-27BC-400D-BBBB-CD85D2C1A4B8}"/>
              </a:ext>
            </a:extLst>
          </p:cNvPr>
          <p:cNvSpPr txBox="1"/>
          <p:nvPr/>
        </p:nvSpPr>
        <p:spPr>
          <a:xfrm>
            <a:off x="33093315" y="17024497"/>
            <a:ext cx="5986527" cy="400110"/>
          </a:xfrm>
          <a:prstGeom prst="rect">
            <a:avLst/>
          </a:prstGeom>
          <a:noFill/>
        </p:spPr>
        <p:txBody>
          <a:bodyPr wrap="square" rtlCol="0">
            <a:spAutoFit/>
          </a:bodyPr>
          <a:lstStyle/>
          <a:p>
            <a:pPr algn="ctr"/>
            <a:r>
              <a:rPr lang="en-US" sz="2000" b="1" i="1" dirty="0">
                <a:latin typeface="Times New Roman" panose="02020603050405020304" pitchFamily="18" charset="0"/>
                <a:cs typeface="Times New Roman" panose="02020603050405020304" pitchFamily="18" charset="0"/>
              </a:rPr>
              <a:t>3D Printed SG90 Servo Horn Extender(barrier)</a:t>
            </a:r>
          </a:p>
        </p:txBody>
      </p:sp>
      <p:pic>
        <p:nvPicPr>
          <p:cNvPr id="11" name="Picture 1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541" y="19123152"/>
            <a:ext cx="3733800" cy="2463500"/>
          </a:xfrm>
          <a:prstGeom prst="rect">
            <a:avLst/>
          </a:prstGeom>
        </p:spPr>
      </p:pic>
      <p:pic>
        <p:nvPicPr>
          <p:cNvPr id="12" name="Picture 11"/>
          <p:cNvPicPr>
            <a:picLocks noChangeAspect="1"/>
          </p:cNvPicPr>
          <p:nvPr/>
        </p:nvPicPr>
        <p:blipFill rotWithShape="1">
          <a:blip r:embed="rId27">
            <a:extLst>
              <a:ext uri="{28A0092B-C50C-407E-A947-70E740481C1C}">
                <a14:useLocalDpi xmlns:a14="http://schemas.microsoft.com/office/drawing/2010/main" val="0"/>
              </a:ext>
            </a:extLst>
          </a:blip>
          <a:srcRect l="12266" r="15569"/>
          <a:stretch/>
        </p:blipFill>
        <p:spPr>
          <a:xfrm>
            <a:off x="12299118" y="10702843"/>
            <a:ext cx="1977906" cy="2057022"/>
          </a:xfrm>
          <a:prstGeom prst="rect">
            <a:avLst/>
          </a:prstGeom>
        </p:spPr>
      </p:pic>
      <p:pic>
        <p:nvPicPr>
          <p:cNvPr id="14" name="Picture 13"/>
          <p:cNvPicPr>
            <a:picLocks noChangeAspect="1"/>
          </p:cNvPicPr>
          <p:nvPr/>
        </p:nvPicPr>
        <p:blipFill rotWithShape="1">
          <a:blip r:embed="rId28">
            <a:extLst>
              <a:ext uri="{28A0092B-C50C-407E-A947-70E740481C1C}">
                <a14:useLocalDpi xmlns:a14="http://schemas.microsoft.com/office/drawing/2010/main" val="0"/>
              </a:ext>
            </a:extLst>
          </a:blip>
          <a:srcRect l="7864" t="13461" r="9868" b="14423"/>
          <a:stretch/>
        </p:blipFill>
        <p:spPr>
          <a:xfrm>
            <a:off x="14701288" y="10670029"/>
            <a:ext cx="3149838" cy="2072262"/>
          </a:xfrm>
          <a:prstGeom prst="rect">
            <a:avLst/>
          </a:prstGeom>
        </p:spPr>
      </p:pic>
      <p:pic>
        <p:nvPicPr>
          <p:cNvPr id="15" name="Picture 14"/>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8302406" y="10685269"/>
            <a:ext cx="2720506" cy="2041782"/>
          </a:xfrm>
          <a:prstGeom prst="rect">
            <a:avLst/>
          </a:prstGeom>
        </p:spPr>
      </p:pic>
      <p:pic>
        <p:nvPicPr>
          <p:cNvPr id="16" name="Picture 15"/>
          <p:cNvPicPr>
            <a:picLocks noChangeAspect="1"/>
          </p:cNvPicPr>
          <p:nvPr/>
        </p:nvPicPr>
        <p:blipFill rotWithShape="1">
          <a:blip r:embed="rId30">
            <a:extLst>
              <a:ext uri="{28A0092B-C50C-407E-A947-70E740481C1C}">
                <a14:useLocalDpi xmlns:a14="http://schemas.microsoft.com/office/drawing/2010/main" val="0"/>
              </a:ext>
            </a:extLst>
          </a:blip>
          <a:srcRect l="16222" t="7040" r="7657" b="3843"/>
          <a:stretch/>
        </p:blipFill>
        <p:spPr>
          <a:xfrm>
            <a:off x="11999888" y="19179465"/>
            <a:ext cx="3655358" cy="2407187"/>
          </a:xfrm>
          <a:prstGeom prst="rect">
            <a:avLst/>
          </a:prstGeom>
        </p:spPr>
      </p:pic>
      <p:sp>
        <p:nvSpPr>
          <p:cNvPr id="17" name="TextBox 16"/>
          <p:cNvSpPr txBox="1"/>
          <p:nvPr/>
        </p:nvSpPr>
        <p:spPr>
          <a:xfrm>
            <a:off x="12544728" y="12808497"/>
            <a:ext cx="1562429"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VCNL4010</a:t>
            </a:r>
            <a:r>
              <a:rPr lang="en-US" sz="1800" b="1" dirty="0">
                <a:latin typeface="Times New Roman" panose="02020603050405020304" pitchFamily="18" charset="0"/>
                <a:cs typeface="Times New Roman" panose="02020603050405020304" pitchFamily="18" charset="0"/>
              </a:rPr>
              <a:t> </a:t>
            </a:r>
          </a:p>
        </p:txBody>
      </p:sp>
      <p:sp>
        <p:nvSpPr>
          <p:cNvPr id="58" name="TextBox 57"/>
          <p:cNvSpPr txBox="1"/>
          <p:nvPr/>
        </p:nvSpPr>
        <p:spPr>
          <a:xfrm>
            <a:off x="14551717" y="12825508"/>
            <a:ext cx="3783876"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PCA9685 Servo/PWM controller</a:t>
            </a:r>
          </a:p>
        </p:txBody>
      </p:sp>
      <p:sp>
        <p:nvSpPr>
          <p:cNvPr id="59" name="TextBox 58"/>
          <p:cNvSpPr txBox="1"/>
          <p:nvPr/>
        </p:nvSpPr>
        <p:spPr>
          <a:xfrm>
            <a:off x="18389075" y="12847402"/>
            <a:ext cx="2815766"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IR Break Beam Sensor</a:t>
            </a:r>
          </a:p>
        </p:txBody>
      </p:sp>
      <p:sp>
        <p:nvSpPr>
          <p:cNvPr id="60" name="TextBox 59"/>
          <p:cNvSpPr txBox="1"/>
          <p:nvPr/>
        </p:nvSpPr>
        <p:spPr>
          <a:xfrm>
            <a:off x="12294768" y="21651747"/>
            <a:ext cx="3655358"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Assembled and soldered PCB</a:t>
            </a:r>
          </a:p>
        </p:txBody>
      </p:sp>
      <p:sp>
        <p:nvSpPr>
          <p:cNvPr id="61" name="TextBox 60"/>
          <p:cNvSpPr txBox="1"/>
          <p:nvPr/>
        </p:nvSpPr>
        <p:spPr>
          <a:xfrm>
            <a:off x="17746902" y="21666778"/>
            <a:ext cx="2992404"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PCB Design in Fritzing</a:t>
            </a:r>
          </a:p>
        </p:txBody>
      </p:sp>
    </p:spTree>
  </p:cSld>
  <p:clrMapOvr>
    <a:masterClrMapping/>
  </p:clrMapOvr>
</p:sld>
</file>

<file path=ppt/theme/theme1.xml><?xml version="1.0" encoding="utf-8"?>
<a:theme xmlns:a="http://schemas.openxmlformats.org/drawingml/2006/main" name="Office Theme">
  <a:themeElements>
    <a:clrScheme name="Custom 3">
      <a:dk1>
        <a:srgbClr val="131F33"/>
      </a:dk1>
      <a:lt1>
        <a:srgbClr val="FFFFFF"/>
      </a:lt1>
      <a:dk2>
        <a:srgbClr val="DC4D3A"/>
      </a:dk2>
      <a:lt2>
        <a:srgbClr val="FAFAFA"/>
      </a:lt2>
      <a:accent1>
        <a:srgbClr val="131F33"/>
      </a:accent1>
      <a:accent2>
        <a:srgbClr val="DB4C3A"/>
      </a:accent2>
      <a:accent3>
        <a:srgbClr val="555555"/>
      </a:accent3>
      <a:accent4>
        <a:srgbClr val="888888"/>
      </a:accent4>
      <a:accent5>
        <a:srgbClr val="3D64A7"/>
      </a:accent5>
      <a:accent6>
        <a:srgbClr val="B23E2F"/>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410CA1B-542D-3244-B814-5E899E0E5892}" vid="{0D1DA440-3E1F-1243-A175-747014F56C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Research_poster_template</Template>
  <TotalTime>1876</TotalTime>
  <Words>2502</Words>
  <Application>Microsoft Office PowerPoint</Application>
  <PresentationFormat>Custom</PresentationFormat>
  <Paragraphs>184</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Arial Black</vt:lpstr>
      <vt:lpstr>Calibri</vt:lpstr>
      <vt:lpstr>Georgia</vt:lpstr>
      <vt:lpstr>Times New Roman</vt:lpstr>
      <vt:lpstr>Wingdings</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dc:creator>
  <cp:keywords/>
  <dc:description/>
  <cp:lastModifiedBy>user</cp:lastModifiedBy>
  <cp:revision>196</cp:revision>
  <cp:lastPrinted>2009-06-18T18:06:01Z</cp:lastPrinted>
  <dcterms:created xsi:type="dcterms:W3CDTF">2020-04-01T01:39:42Z</dcterms:created>
  <dcterms:modified xsi:type="dcterms:W3CDTF">2020-04-08T19:49:17Z</dcterms:modified>
  <cp:category/>
</cp:coreProperties>
</file>